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media/image1.jpeg" ContentType="image/jpeg"/>
  <Override PartName="/ppt/media/image2.jpeg" ContentType="image/jpeg"/>
  <Override PartName="/ppt/media/image3.jpeg" ContentType="image/jpeg"/>
  <Override PartName="/ppt/media/image4.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b="def" i="def"/>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wholeTbl>
    <a:band2H>
      <a:tcTxStyle b="def" i="def"/>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25400" cap="flat">
              <a:solidFill>
                <a:srgbClr val="000000"/>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firstCol>
    <a:lastRow>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lastRow>
    <a:firstRow>
      <a:tcTxStyle b="on"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solidFill>
            <a:schemeClr val="accent1">
              <a:lumOff val="16847"/>
            </a:schemeClr>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b="def" i="def"/>
      <a:tcStyle>
        <a:tcBdr/>
        <a:fill>
          <a:solidFill>
            <a:srgbClr val="EDEEEE"/>
          </a:solidFill>
        </a:fill>
      </a:tcStyle>
    </a:band2H>
    <a:firstCol>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solidFill>
            <a:srgbClr val="88FA4F"/>
          </a:solid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chemeClr val="accent3"/>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127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rgbClr val="60D937"/>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wholeTbl>
    <a:band2H>
      <a:tcTxStyle b="def" i="def"/>
      <a:tcStyle>
        <a:tcBdr/>
        <a:fill>
          <a:solidFill>
            <a:schemeClr val="accent4">
              <a:hueOff val="348544"/>
              <a:lumOff val="7139"/>
            </a:schemeClr>
          </a:solidFill>
        </a:fill>
      </a:tcStyle>
    </a:band2H>
    <a:firstCol>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8BB00"/>
          </a:solidFill>
        </a:fill>
      </a:tcStyle>
    </a:firstCol>
    <a:la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38100" cap="flat">
              <a:solidFill>
                <a:srgbClr val="F8BA00"/>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lastRow>
    <a:fir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940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464646"/>
              </a:solidFill>
              <a:prstDash val="solid"/>
              <a:miter lim="400000"/>
            </a:ln>
          </a:left>
          <a:right>
            <a:ln w="12700" cap="flat">
              <a:solidFill>
                <a:srgbClr val="464646"/>
              </a:solidFill>
              <a:prstDash val="solid"/>
              <a:miter lim="400000"/>
            </a:ln>
          </a:right>
          <a:top>
            <a:ln w="12700" cap="flat">
              <a:solidFill>
                <a:srgbClr val="464646"/>
              </a:solidFill>
              <a:prstDash val="solid"/>
              <a:miter lim="400000"/>
            </a:ln>
          </a:top>
          <a:bottom>
            <a:ln w="12700" cap="flat">
              <a:solidFill>
                <a:srgbClr val="464646"/>
              </a:solidFill>
              <a:prstDash val="solid"/>
              <a:miter lim="400000"/>
            </a:ln>
          </a:bottom>
          <a:insideH>
            <a:ln w="12700" cap="flat">
              <a:solidFill>
                <a:srgbClr val="464646"/>
              </a:solidFill>
              <a:prstDash val="solid"/>
              <a:miter lim="400000"/>
            </a:ln>
          </a:insideH>
          <a:insideV>
            <a:ln w="12700" cap="flat">
              <a:solidFill>
                <a:srgbClr val="464646"/>
              </a:solidFill>
              <a:prstDash val="solid"/>
              <a:miter lim="400000"/>
            </a:ln>
          </a:insideV>
        </a:tcBdr>
        <a:fill>
          <a:noFill/>
        </a:fill>
      </a:tcStyle>
    </a:wholeTbl>
    <a:band2H>
      <a:tcTxStyle b="def" i="def"/>
      <a:tcStyle>
        <a:tcBdr/>
        <a:fill>
          <a:solidFill>
            <a:srgbClr val="D4D5D5"/>
          </a:solidFill>
        </a:fill>
      </a:tcStyle>
    </a:band2H>
    <a:firstCol>
      <a:tcTxStyle b="on" i="off">
        <a:fontRef idx="minor">
          <a:srgbClr val="FFFFFF"/>
        </a:fontRef>
        <a:srgbClr val="FFFFFF"/>
      </a:tcTxStyle>
      <a:tcStyle>
        <a:tcBdr>
          <a:left>
            <a:ln w="12700" cap="flat">
              <a:solidFill>
                <a:srgbClr val="5E5E5E"/>
              </a:solidFill>
              <a:prstDash val="solid"/>
              <a:miter lim="400000"/>
            </a:ln>
          </a:left>
          <a:right>
            <a:ln w="12700" cap="flat">
              <a:solidFill>
                <a:srgbClr val="A6AAA9"/>
              </a:solidFill>
              <a:prstDash val="solid"/>
              <a:miter lim="400000"/>
            </a:ln>
          </a:right>
          <a:top>
            <a:ln w="12700" cap="flat">
              <a:solidFill>
                <a:srgbClr val="C3C3C3"/>
              </a:solidFill>
              <a:prstDash val="solid"/>
              <a:miter lim="400000"/>
            </a:ln>
          </a:top>
          <a:bottom>
            <a:ln w="12700" cap="flat">
              <a:solidFill>
                <a:srgbClr val="C3C3C3"/>
              </a:solidFill>
              <a:prstDash val="solid"/>
              <a:miter lim="400000"/>
            </a:ln>
          </a:bottom>
          <a:insideH>
            <a:ln w="12700" cap="flat">
              <a:solidFill>
                <a:srgbClr val="C3C3C3"/>
              </a:solidFill>
              <a:prstDash val="solid"/>
              <a:miter lim="400000"/>
            </a:ln>
          </a:insideH>
          <a:insideV>
            <a:ln w="12700" cap="flat">
              <a:solidFill>
                <a:srgbClr val="C3C3C3"/>
              </a:solidFill>
              <a:prstDash val="solid"/>
              <a:miter lim="400000"/>
            </a:ln>
          </a:insideV>
        </a:tcBdr>
        <a:fill>
          <a:solidFill>
            <a:srgbClr val="CB2A7B"/>
          </a:solidFill>
        </a:fill>
      </a:tcStyle>
    </a:firstCol>
    <a:lastRow>
      <a:tcTxStyle b="on" i="off">
        <a:fontRef idx="minor">
          <a:srgbClr val="000000"/>
        </a:fontRef>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38100" cap="flat">
              <a:solidFill>
                <a:srgbClr val="CB297B"/>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rgbClr val="FFFFFF"/>
          </a:solidFill>
        </a:fill>
      </a:tcStyle>
    </a:lastRow>
    <a:fir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5E5E5E"/>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991A5F"/>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wholeTbl>
    <a:band2H>
      <a:tcTxStyle b="def" i="def"/>
      <a:tcStyle>
        <a:tcBdr/>
        <a:fill>
          <a:solidFill>
            <a:srgbClr val="EDEEEE"/>
          </a:solidFill>
        </a:fill>
      </a:tcStyle>
    </a:band2H>
    <a:firstCol>
      <a:tcTxStyle b="on" i="off">
        <a:fontRef idx="minor">
          <a:srgbClr val="000000"/>
        </a:fontRef>
        <a:srgbClr val="000000"/>
      </a:tcTxStyle>
      <a:tcStyle>
        <a:tcBdr>
          <a:left>
            <a:ln w="12700" cap="flat">
              <a:solidFill>
                <a:srgbClr val="6C6C6C"/>
              </a:solidFill>
              <a:prstDash val="solid"/>
              <a:miter lim="400000"/>
            </a:ln>
          </a:left>
          <a:right>
            <a:ln w="254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6C6C6C"/>
              </a:solidFill>
              <a:prstDash val="solid"/>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6C6C6C"/>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D6DCE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86" name="Shape 186"/>
          <p:cNvSpPr/>
          <p:nvPr>
            <p:ph type="sldImg"/>
          </p:nvPr>
        </p:nvSpPr>
        <p:spPr>
          <a:xfrm>
            <a:off x="1143000" y="685800"/>
            <a:ext cx="4572000" cy="3429000"/>
          </a:xfrm>
          <a:prstGeom prst="rect">
            <a:avLst/>
          </a:prstGeom>
        </p:spPr>
        <p:txBody>
          <a:bodyPr/>
          <a:lstStyle/>
          <a:p>
            <a:pPr/>
          </a:p>
        </p:txBody>
      </p:sp>
      <p:sp>
        <p:nvSpPr>
          <p:cNvPr id="187" name="Shape 187"/>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p:spTree>
      <p:nvGrpSpPr>
        <p:cNvPr id="1" name=""/>
        <p:cNvGrpSpPr/>
        <p:nvPr/>
      </p:nvGrpSpPr>
      <p:grpSpPr>
        <a:xfrm>
          <a:off x="0" y="0"/>
          <a:ext cx="0" cy="0"/>
          <a:chOff x="0" y="0"/>
          <a:chExt cx="0" cy="0"/>
        </a:xfrm>
      </p:grpSpPr>
      <p:sp>
        <p:nvSpPr>
          <p:cNvPr id="11" name="Author and Date"/>
          <p:cNvSpPr txBox="1"/>
          <p:nvPr>
            <p:ph type="body" sz="quarter" idx="21" hasCustomPrompt="1"/>
          </p:nvPr>
        </p:nvSpPr>
        <p:spPr>
          <a:xfrm>
            <a:off x="1201340" y="11859862"/>
            <a:ext cx="21971003"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Author and Date</a:t>
            </a:r>
          </a:p>
        </p:txBody>
      </p:sp>
      <p:sp>
        <p:nvSpPr>
          <p:cNvPr id="12" name="Presentation Title"/>
          <p:cNvSpPr txBox="1"/>
          <p:nvPr>
            <p:ph type="title" hasCustomPrompt="1"/>
          </p:nvPr>
        </p:nvSpPr>
        <p:spPr>
          <a:xfrm>
            <a:off x="1206496" y="2574991"/>
            <a:ext cx="21971004" cy="4648201"/>
          </a:xfrm>
          <a:prstGeom prst="rect">
            <a:avLst/>
          </a:prstGeom>
        </p:spPr>
        <p:txBody>
          <a:bodyPr anchor="b"/>
          <a:lstStyle>
            <a:lvl1pPr>
              <a:defRPr spc="-232" sz="11600"/>
            </a:lvl1pPr>
          </a:lstStyle>
          <a:p>
            <a:pPr/>
            <a:r>
              <a:t>Presentation Title</a:t>
            </a:r>
          </a:p>
        </p:txBody>
      </p:sp>
      <p:sp>
        <p:nvSpPr>
          <p:cNvPr id="13" name="Body Level One…"/>
          <p:cNvSpPr txBox="1"/>
          <p:nvPr>
            <p:ph type="body" sz="quarter" idx="1" hasCustomPrompt="1"/>
          </p:nvPr>
        </p:nvSpPr>
        <p:spPr>
          <a:xfrm>
            <a:off x="1201342" y="7223190"/>
            <a:ext cx="21971001" cy="1905001"/>
          </a:xfrm>
          <a:prstGeom prst="rect">
            <a:avLst/>
          </a:prstGeom>
        </p:spPr>
        <p:txBody>
          <a:bodyPr/>
          <a:lstStyle>
            <a:lvl1pPr marL="0" indent="0" defTabSz="825500">
              <a:lnSpc>
                <a:spcPct val="100000"/>
              </a:lnSpc>
              <a:spcBef>
                <a:spcPts val="0"/>
              </a:spcBef>
              <a:buSzTx/>
              <a:buNone/>
              <a:defRPr b="1" sz="5500"/>
            </a:lvl1pPr>
            <a:lvl2pPr marL="0" indent="457200" defTabSz="825500">
              <a:lnSpc>
                <a:spcPct val="100000"/>
              </a:lnSpc>
              <a:spcBef>
                <a:spcPts val="0"/>
              </a:spcBef>
              <a:buSzTx/>
              <a:buNone/>
              <a:defRPr b="1" sz="5500"/>
            </a:lvl2pPr>
            <a:lvl3pPr marL="0" indent="914400" defTabSz="825500">
              <a:lnSpc>
                <a:spcPct val="100000"/>
              </a:lnSpc>
              <a:spcBef>
                <a:spcPts val="0"/>
              </a:spcBef>
              <a:buSzTx/>
              <a:buNone/>
              <a:defRPr b="1" sz="5500"/>
            </a:lvl3pPr>
            <a:lvl4pPr marL="0" indent="1371600" defTabSz="825500">
              <a:lnSpc>
                <a:spcPct val="100000"/>
              </a:lnSpc>
              <a:spcBef>
                <a:spcPts val="0"/>
              </a:spcBef>
              <a:buSzTx/>
              <a:buNone/>
              <a:defRPr b="1" sz="5500"/>
            </a:lvl4pPr>
            <a:lvl5pPr marL="0" indent="1828800" defTabSz="825500">
              <a:lnSpc>
                <a:spcPct val="100000"/>
              </a:lnSpc>
              <a:spcBef>
                <a:spcPts val="0"/>
              </a:spcBef>
              <a:buSzTx/>
              <a:buNone/>
              <a:defRPr b="1" sz="5500"/>
            </a:lvl5pPr>
          </a:lstStyle>
          <a:p>
            <a:pPr/>
            <a:r>
              <a:t>Presentation Subtitle</a:t>
            </a:r>
          </a:p>
          <a:p>
            <a:pPr lvl="1"/>
            <a:r>
              <a:t/>
            </a:r>
          </a:p>
          <a:p>
            <a:pPr lvl="2"/>
            <a:r>
              <a:t/>
            </a:r>
          </a:p>
          <a:p>
            <a:pPr lvl="3"/>
            <a:r>
              <a:t/>
            </a:r>
          </a:p>
          <a:p>
            <a:pPr lvl="4"/>
            <a:r>
              <a:t/>
            </a:r>
          </a:p>
        </p:txBody>
      </p:sp>
      <p:sp>
        <p:nvSpPr>
          <p:cNvPr id="1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tatement">
    <p:spTree>
      <p:nvGrpSpPr>
        <p:cNvPr id="1" name=""/>
        <p:cNvGrpSpPr/>
        <p:nvPr/>
      </p:nvGrpSpPr>
      <p:grpSpPr>
        <a:xfrm>
          <a:off x="0" y="0"/>
          <a:ext cx="0" cy="0"/>
          <a:chOff x="0" y="0"/>
          <a:chExt cx="0" cy="0"/>
        </a:xfrm>
      </p:grpSpPr>
      <p:sp>
        <p:nvSpPr>
          <p:cNvPr id="98" name="Body Level One…"/>
          <p:cNvSpPr txBox="1"/>
          <p:nvPr>
            <p:ph type="body" sz="half" idx="1" hasCustomPrompt="1"/>
          </p:nvPr>
        </p:nvSpPr>
        <p:spPr>
          <a:xfrm>
            <a:off x="1206500" y="4920843"/>
            <a:ext cx="21971000" cy="3874314"/>
          </a:xfrm>
          <a:prstGeom prst="rect">
            <a:avLst/>
          </a:prstGeom>
        </p:spPr>
        <p:txBody>
          <a:bodyPr anchor="ctr"/>
          <a:lstStyle>
            <a:lvl1pPr marL="0" indent="0" algn="ctr">
              <a:lnSpc>
                <a:spcPct val="80000"/>
              </a:lnSpc>
              <a:spcBef>
                <a:spcPts val="0"/>
              </a:spcBef>
              <a:buSzTx/>
              <a:buNone/>
              <a:defRPr spc="-232" sz="11600">
                <a:latin typeface="Helvetica Neue Medium"/>
                <a:ea typeface="Helvetica Neue Medium"/>
                <a:cs typeface="Helvetica Neue Medium"/>
                <a:sym typeface="Helvetica Neue Medium"/>
              </a:defRPr>
            </a:lvl1pPr>
            <a:lvl2pPr marL="0" indent="457200" algn="ctr">
              <a:lnSpc>
                <a:spcPct val="80000"/>
              </a:lnSpc>
              <a:spcBef>
                <a:spcPts val="0"/>
              </a:spcBef>
              <a:buSzTx/>
              <a:buNone/>
              <a:defRPr spc="-232" sz="11600">
                <a:latin typeface="Helvetica Neue Medium"/>
                <a:ea typeface="Helvetica Neue Medium"/>
                <a:cs typeface="Helvetica Neue Medium"/>
                <a:sym typeface="Helvetica Neue Medium"/>
              </a:defRPr>
            </a:lvl2pPr>
            <a:lvl3pPr marL="0" indent="914400" algn="ctr">
              <a:lnSpc>
                <a:spcPct val="80000"/>
              </a:lnSpc>
              <a:spcBef>
                <a:spcPts val="0"/>
              </a:spcBef>
              <a:buSzTx/>
              <a:buNone/>
              <a:defRPr spc="-232" sz="11600">
                <a:latin typeface="Helvetica Neue Medium"/>
                <a:ea typeface="Helvetica Neue Medium"/>
                <a:cs typeface="Helvetica Neue Medium"/>
                <a:sym typeface="Helvetica Neue Medium"/>
              </a:defRPr>
            </a:lvl3pPr>
            <a:lvl4pPr marL="0" indent="1371600" algn="ctr">
              <a:lnSpc>
                <a:spcPct val="80000"/>
              </a:lnSpc>
              <a:spcBef>
                <a:spcPts val="0"/>
              </a:spcBef>
              <a:buSzTx/>
              <a:buNone/>
              <a:defRPr spc="-232" sz="11600">
                <a:latin typeface="Helvetica Neue Medium"/>
                <a:ea typeface="Helvetica Neue Medium"/>
                <a:cs typeface="Helvetica Neue Medium"/>
                <a:sym typeface="Helvetica Neue Medium"/>
              </a:defRPr>
            </a:lvl4pPr>
            <a:lvl5pPr marL="0" indent="1828800" algn="ctr">
              <a:lnSpc>
                <a:spcPct val="80000"/>
              </a:lnSpc>
              <a:spcBef>
                <a:spcPts val="0"/>
              </a:spcBef>
              <a:buSzTx/>
              <a:buNone/>
              <a:defRPr spc="-232" sz="11600">
                <a:latin typeface="Helvetica Neue Medium"/>
                <a:ea typeface="Helvetica Neue Medium"/>
                <a:cs typeface="Helvetica Neue Medium"/>
                <a:sym typeface="Helvetica Neue Medium"/>
              </a:defRPr>
            </a:lvl5pPr>
          </a:lstStyle>
          <a:p>
            <a:pPr/>
            <a:r>
              <a:t>Statement</a:t>
            </a:r>
          </a:p>
          <a:p>
            <a:pPr lvl="1"/>
            <a:r>
              <a:t/>
            </a:r>
          </a:p>
          <a:p>
            <a:pPr lvl="2"/>
            <a:r>
              <a:t/>
            </a:r>
          </a:p>
          <a:p>
            <a:pPr lvl="3"/>
            <a:r>
              <a:t/>
            </a:r>
          </a:p>
          <a:p>
            <a:pPr lvl="4"/>
            <a:r>
              <a:t/>
            </a:r>
          </a:p>
        </p:txBody>
      </p:sp>
      <p:sp>
        <p:nvSpPr>
          <p:cNvPr id="9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ig Fact">
    <p:spTree>
      <p:nvGrpSpPr>
        <p:cNvPr id="1" name=""/>
        <p:cNvGrpSpPr/>
        <p:nvPr/>
      </p:nvGrpSpPr>
      <p:grpSpPr>
        <a:xfrm>
          <a:off x="0" y="0"/>
          <a:ext cx="0" cy="0"/>
          <a:chOff x="0" y="0"/>
          <a:chExt cx="0" cy="0"/>
        </a:xfrm>
      </p:grpSpPr>
      <p:sp>
        <p:nvSpPr>
          <p:cNvPr id="106" name="Body Level One…"/>
          <p:cNvSpPr txBox="1"/>
          <p:nvPr>
            <p:ph type="body" idx="1" hasCustomPrompt="1"/>
          </p:nvPr>
        </p:nvSpPr>
        <p:spPr>
          <a:xfrm>
            <a:off x="1206500" y="1075927"/>
            <a:ext cx="21971000" cy="7241584"/>
          </a:xfrm>
          <a:prstGeom prst="rect">
            <a:avLst/>
          </a:prstGeom>
        </p:spPr>
        <p:txBody>
          <a:bodyPr anchor="b"/>
          <a:lstStyle>
            <a:lvl1pPr marL="0" indent="0" algn="ctr">
              <a:lnSpc>
                <a:spcPct val="80000"/>
              </a:lnSpc>
              <a:spcBef>
                <a:spcPts val="0"/>
              </a:spcBef>
              <a:buSzTx/>
              <a:buNone/>
              <a:defRPr b="1" spc="-250" sz="25000"/>
            </a:lvl1pPr>
            <a:lvl2pPr marL="0" indent="457200" algn="ctr">
              <a:lnSpc>
                <a:spcPct val="80000"/>
              </a:lnSpc>
              <a:spcBef>
                <a:spcPts val="0"/>
              </a:spcBef>
              <a:buSzTx/>
              <a:buNone/>
              <a:defRPr b="1" spc="-250" sz="25000"/>
            </a:lvl2pPr>
            <a:lvl3pPr marL="0" indent="914400" algn="ctr">
              <a:lnSpc>
                <a:spcPct val="80000"/>
              </a:lnSpc>
              <a:spcBef>
                <a:spcPts val="0"/>
              </a:spcBef>
              <a:buSzTx/>
              <a:buNone/>
              <a:defRPr b="1" spc="-250" sz="25000"/>
            </a:lvl3pPr>
            <a:lvl4pPr marL="0" indent="1371600" algn="ctr">
              <a:lnSpc>
                <a:spcPct val="80000"/>
              </a:lnSpc>
              <a:spcBef>
                <a:spcPts val="0"/>
              </a:spcBef>
              <a:buSzTx/>
              <a:buNone/>
              <a:defRPr b="1" spc="-250" sz="25000"/>
            </a:lvl4pPr>
            <a:lvl5pPr marL="0" indent="1828800" algn="ctr">
              <a:lnSpc>
                <a:spcPct val="80000"/>
              </a:lnSpc>
              <a:spcBef>
                <a:spcPts val="0"/>
              </a:spcBef>
              <a:buSzTx/>
              <a:buNone/>
              <a:defRPr b="1" spc="-250" sz="25000"/>
            </a:lvl5pPr>
          </a:lstStyle>
          <a:p>
            <a:pPr/>
            <a:r>
              <a:t>100%</a:t>
            </a:r>
          </a:p>
          <a:p>
            <a:pPr lvl="1"/>
            <a:r>
              <a:t/>
            </a:r>
          </a:p>
          <a:p>
            <a:pPr lvl="2"/>
            <a:r>
              <a:t/>
            </a:r>
          </a:p>
          <a:p>
            <a:pPr lvl="3"/>
            <a:r>
              <a:t/>
            </a:r>
          </a:p>
          <a:p>
            <a:pPr lvl="4"/>
            <a:r>
              <a:t/>
            </a:r>
          </a:p>
        </p:txBody>
      </p:sp>
      <p:sp>
        <p:nvSpPr>
          <p:cNvPr id="107" name="Fact information"/>
          <p:cNvSpPr txBox="1"/>
          <p:nvPr>
            <p:ph type="body" sz="quarter" idx="21" hasCustomPrompt="1"/>
          </p:nvPr>
        </p:nvSpPr>
        <p:spPr>
          <a:xfrm>
            <a:off x="1206500" y="8262180"/>
            <a:ext cx="21971000" cy="934780"/>
          </a:xfrm>
          <a:prstGeom prst="rect">
            <a:avLst/>
          </a:prstGeom>
        </p:spPr>
        <p:txBody>
          <a:bodyPr lIns="45719" tIns="45719" rIns="45719" bIns="45719"/>
          <a:lstStyle>
            <a:lvl1pPr marL="0" indent="0" algn="ctr" defTabSz="825500">
              <a:lnSpc>
                <a:spcPct val="100000"/>
              </a:lnSpc>
              <a:spcBef>
                <a:spcPts val="0"/>
              </a:spcBef>
              <a:buSzTx/>
              <a:buNone/>
              <a:defRPr b="1" sz="5500"/>
            </a:lvl1pPr>
          </a:lstStyle>
          <a:p>
            <a:pPr/>
            <a:r>
              <a:t>Fact information</a:t>
            </a:r>
          </a:p>
        </p:txBody>
      </p:sp>
      <p:sp>
        <p:nvSpPr>
          <p:cNvPr id="10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spTree>
      <p:nvGrpSpPr>
        <p:cNvPr id="1" name=""/>
        <p:cNvGrpSpPr/>
        <p:nvPr/>
      </p:nvGrpSpPr>
      <p:grpSpPr>
        <a:xfrm>
          <a:off x="0" y="0"/>
          <a:ext cx="0" cy="0"/>
          <a:chOff x="0" y="0"/>
          <a:chExt cx="0" cy="0"/>
        </a:xfrm>
      </p:grpSpPr>
      <p:sp>
        <p:nvSpPr>
          <p:cNvPr id="115" name="Attribution"/>
          <p:cNvSpPr txBox="1"/>
          <p:nvPr>
            <p:ph type="body" sz="quarter" idx="21" hasCustomPrompt="1"/>
          </p:nvPr>
        </p:nvSpPr>
        <p:spPr>
          <a:xfrm>
            <a:off x="2430025" y="10675453"/>
            <a:ext cx="20200052"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Attribution</a:t>
            </a:r>
          </a:p>
        </p:txBody>
      </p:sp>
      <p:sp>
        <p:nvSpPr>
          <p:cNvPr id="116" name="Body Level One…"/>
          <p:cNvSpPr txBox="1"/>
          <p:nvPr>
            <p:ph type="body" sz="half" idx="1" hasCustomPrompt="1"/>
          </p:nvPr>
        </p:nvSpPr>
        <p:spPr>
          <a:xfrm>
            <a:off x="1753923" y="4939860"/>
            <a:ext cx="20876154" cy="3836280"/>
          </a:xfrm>
          <a:prstGeom prst="rect">
            <a:avLst/>
          </a:prstGeom>
        </p:spPr>
        <p:txBody>
          <a:bodyPr/>
          <a:lstStyle>
            <a:lvl1pPr marL="638923" indent="-469900">
              <a:spcBef>
                <a:spcPts val="0"/>
              </a:spcBef>
              <a:buSzTx/>
              <a:buNone/>
              <a:defRPr spc="-170" sz="8500">
                <a:latin typeface="Helvetica Neue Medium"/>
                <a:ea typeface="Helvetica Neue Medium"/>
                <a:cs typeface="Helvetica Neue Medium"/>
                <a:sym typeface="Helvetica Neue Medium"/>
              </a:defRPr>
            </a:lvl1pPr>
            <a:lvl2pPr marL="638923" indent="-12700">
              <a:spcBef>
                <a:spcPts val="0"/>
              </a:spcBef>
              <a:buSzTx/>
              <a:buNone/>
              <a:defRPr spc="-170" sz="8500">
                <a:latin typeface="Helvetica Neue Medium"/>
                <a:ea typeface="Helvetica Neue Medium"/>
                <a:cs typeface="Helvetica Neue Medium"/>
                <a:sym typeface="Helvetica Neue Medium"/>
              </a:defRPr>
            </a:lvl2pPr>
            <a:lvl3pPr marL="638923" indent="444500">
              <a:spcBef>
                <a:spcPts val="0"/>
              </a:spcBef>
              <a:buSzTx/>
              <a:buNone/>
              <a:defRPr spc="-170" sz="8500">
                <a:latin typeface="Helvetica Neue Medium"/>
                <a:ea typeface="Helvetica Neue Medium"/>
                <a:cs typeface="Helvetica Neue Medium"/>
                <a:sym typeface="Helvetica Neue Medium"/>
              </a:defRPr>
            </a:lvl3pPr>
            <a:lvl4pPr marL="638923" indent="901700">
              <a:spcBef>
                <a:spcPts val="0"/>
              </a:spcBef>
              <a:buSzTx/>
              <a:buNone/>
              <a:defRPr spc="-170" sz="8500">
                <a:latin typeface="Helvetica Neue Medium"/>
                <a:ea typeface="Helvetica Neue Medium"/>
                <a:cs typeface="Helvetica Neue Medium"/>
                <a:sym typeface="Helvetica Neue Medium"/>
              </a:defRPr>
            </a:lvl4pPr>
            <a:lvl5pPr marL="638923" indent="1358900">
              <a:spcBef>
                <a:spcPts val="0"/>
              </a:spcBef>
              <a:buSzTx/>
              <a:buNone/>
              <a:defRPr spc="-170" sz="8500">
                <a:latin typeface="Helvetica Neue Medium"/>
                <a:ea typeface="Helvetica Neue Medium"/>
                <a:cs typeface="Helvetica Neue Medium"/>
                <a:sym typeface="Helvetica Neue Medium"/>
              </a:defRPr>
            </a:lvl5pPr>
          </a:lstStyle>
          <a:p>
            <a:pPr/>
            <a:r>
              <a:t>“Notable Quote”</a:t>
            </a:r>
          </a:p>
          <a:p>
            <a:pPr lvl="1"/>
            <a:r>
              <a:t/>
            </a:r>
          </a:p>
          <a:p>
            <a:pPr lvl="2"/>
            <a:r>
              <a:t/>
            </a:r>
          </a:p>
          <a:p>
            <a:pPr lvl="3"/>
            <a:r>
              <a:t/>
            </a:r>
          </a:p>
          <a:p>
            <a:pPr lvl="4"/>
            <a:r>
              <a:t/>
            </a:r>
          </a:p>
        </p:txBody>
      </p:sp>
      <p:sp>
        <p:nvSpPr>
          <p:cNvPr id="11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3 Up">
    <p:spTree>
      <p:nvGrpSpPr>
        <p:cNvPr id="1" name=""/>
        <p:cNvGrpSpPr/>
        <p:nvPr/>
      </p:nvGrpSpPr>
      <p:grpSpPr>
        <a:xfrm>
          <a:off x="0" y="0"/>
          <a:ext cx="0" cy="0"/>
          <a:chOff x="0" y="0"/>
          <a:chExt cx="0" cy="0"/>
        </a:xfrm>
      </p:grpSpPr>
      <p:sp>
        <p:nvSpPr>
          <p:cNvPr id="124" name="Image"/>
          <p:cNvSpPr/>
          <p:nvPr>
            <p:ph type="pic" sz="quarter" idx="21"/>
          </p:nvPr>
        </p:nvSpPr>
        <p:spPr>
          <a:xfrm>
            <a:off x="15760700" y="1016000"/>
            <a:ext cx="7439099" cy="5949678"/>
          </a:xfrm>
          <a:prstGeom prst="rect">
            <a:avLst/>
          </a:prstGeom>
        </p:spPr>
        <p:txBody>
          <a:bodyPr lIns="91439" tIns="45719" rIns="91439" bIns="45719">
            <a:noAutofit/>
          </a:bodyPr>
          <a:lstStyle/>
          <a:p>
            <a:pPr/>
          </a:p>
        </p:txBody>
      </p:sp>
      <p:sp>
        <p:nvSpPr>
          <p:cNvPr id="125" name="Image"/>
          <p:cNvSpPr/>
          <p:nvPr>
            <p:ph type="pic" sz="half" idx="22"/>
          </p:nvPr>
        </p:nvSpPr>
        <p:spPr>
          <a:xfrm>
            <a:off x="13500100" y="3978275"/>
            <a:ext cx="10439400" cy="12150181"/>
          </a:xfrm>
          <a:prstGeom prst="rect">
            <a:avLst/>
          </a:prstGeom>
        </p:spPr>
        <p:txBody>
          <a:bodyPr lIns="91439" tIns="45719" rIns="91439" bIns="45719">
            <a:noAutofit/>
          </a:bodyPr>
          <a:lstStyle/>
          <a:p>
            <a:pPr/>
          </a:p>
        </p:txBody>
      </p:sp>
      <p:sp>
        <p:nvSpPr>
          <p:cNvPr id="126" name="Image"/>
          <p:cNvSpPr/>
          <p:nvPr>
            <p:ph type="pic" idx="23"/>
          </p:nvPr>
        </p:nvSpPr>
        <p:spPr>
          <a:xfrm>
            <a:off x="-139700" y="495300"/>
            <a:ext cx="16611600" cy="12458700"/>
          </a:xfrm>
          <a:prstGeom prst="rect">
            <a:avLst/>
          </a:prstGeom>
        </p:spPr>
        <p:txBody>
          <a:bodyPr lIns="91439" tIns="45719" rIns="91439" bIns="45719">
            <a:noAutofit/>
          </a:bodyPr>
          <a:lstStyle/>
          <a:p>
            <a:pPr/>
          </a:p>
        </p:txBody>
      </p:sp>
      <p:sp>
        <p:nvSpPr>
          <p:cNvPr id="12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spTree>
      <p:nvGrpSpPr>
        <p:cNvPr id="1" name=""/>
        <p:cNvGrpSpPr/>
        <p:nvPr/>
      </p:nvGrpSpPr>
      <p:grpSpPr>
        <a:xfrm>
          <a:off x="0" y="0"/>
          <a:ext cx="0" cy="0"/>
          <a:chOff x="0" y="0"/>
          <a:chExt cx="0" cy="0"/>
        </a:xfrm>
      </p:grpSpPr>
      <p:sp>
        <p:nvSpPr>
          <p:cNvPr id="134" name="Image"/>
          <p:cNvSpPr/>
          <p:nvPr>
            <p:ph type="pic" idx="21"/>
          </p:nvPr>
        </p:nvSpPr>
        <p:spPr>
          <a:xfrm>
            <a:off x="-1333500" y="-5524500"/>
            <a:ext cx="27051000" cy="21640800"/>
          </a:xfrm>
          <a:prstGeom prst="rect">
            <a:avLst/>
          </a:prstGeom>
        </p:spPr>
        <p:txBody>
          <a:bodyPr lIns="91439" tIns="45719" rIns="91439" bIns="45719">
            <a:noAutofit/>
          </a:bodyPr>
          <a:lstStyle/>
          <a:p>
            <a:pPr/>
          </a:p>
        </p:txBody>
      </p:sp>
      <p:sp>
        <p:nvSpPr>
          <p:cNvPr id="135" name="Slide Number"/>
          <p:cNvSpPr txBox="1"/>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4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Slide 0">
    <p:spTree>
      <p:nvGrpSpPr>
        <p:cNvPr id="1" name=""/>
        <p:cNvGrpSpPr/>
        <p:nvPr/>
      </p:nvGrpSpPr>
      <p:grpSpPr>
        <a:xfrm>
          <a:off x="0" y="0"/>
          <a:ext cx="0" cy="0"/>
          <a:chOff x="0" y="0"/>
          <a:chExt cx="0" cy="0"/>
        </a:xfrm>
      </p:grpSpPr>
      <p:sp>
        <p:nvSpPr>
          <p:cNvPr id="149" name="Title Text"/>
          <p:cNvSpPr txBox="1"/>
          <p:nvPr>
            <p:ph type="title"/>
          </p:nvPr>
        </p:nvSpPr>
        <p:spPr>
          <a:xfrm>
            <a:off x="1382659" y="5973059"/>
            <a:ext cx="6849110" cy="1696721"/>
          </a:xfrm>
          <a:prstGeom prst="rect">
            <a:avLst/>
          </a:prstGeom>
        </p:spPr>
        <p:txBody>
          <a:bodyPr lIns="0" tIns="0" rIns="0" bIns="0"/>
          <a:lstStyle>
            <a:lvl1pPr defTabSz="1828800">
              <a:lnSpc>
                <a:spcPct val="100000"/>
              </a:lnSpc>
              <a:defRPr spc="0" sz="10800">
                <a:solidFill>
                  <a:srgbClr val="FFFFFF"/>
                </a:solidFill>
                <a:latin typeface="Calibri"/>
                <a:ea typeface="Calibri"/>
                <a:cs typeface="Calibri"/>
                <a:sym typeface="Calibri"/>
              </a:defRPr>
            </a:lvl1pPr>
          </a:lstStyle>
          <a:p>
            <a:pPr/>
            <a:r>
              <a:t>Title Text</a:t>
            </a:r>
          </a:p>
        </p:txBody>
      </p:sp>
      <p:sp>
        <p:nvSpPr>
          <p:cNvPr id="150" name="Body Level One…"/>
          <p:cNvSpPr txBox="1"/>
          <p:nvPr>
            <p:ph type="body" sz="quarter" idx="1"/>
          </p:nvPr>
        </p:nvSpPr>
        <p:spPr>
          <a:xfrm>
            <a:off x="1382774" y="8169651"/>
            <a:ext cx="8437881" cy="1666241"/>
          </a:xfrm>
          <a:prstGeom prst="rect">
            <a:avLst/>
          </a:prstGeom>
        </p:spPr>
        <p:txBody>
          <a:bodyPr lIns="0" tIns="0" rIns="0" bIns="0"/>
          <a:lstStyle>
            <a:lvl1pPr marL="0" indent="0" defTabSz="1828800">
              <a:lnSpc>
                <a:spcPct val="100000"/>
              </a:lnSpc>
              <a:spcBef>
                <a:spcPts val="0"/>
              </a:spcBef>
              <a:buSzTx/>
              <a:buNone/>
              <a:defRPr sz="5600">
                <a:solidFill>
                  <a:srgbClr val="000E54"/>
                </a:solidFill>
                <a:latin typeface="Calibri"/>
                <a:ea typeface="Calibri"/>
                <a:cs typeface="Calibri"/>
                <a:sym typeface="Calibri"/>
              </a:defRPr>
            </a:lvl1pPr>
            <a:lvl2pPr marL="0" indent="457200" defTabSz="1828800">
              <a:lnSpc>
                <a:spcPct val="100000"/>
              </a:lnSpc>
              <a:spcBef>
                <a:spcPts val="0"/>
              </a:spcBef>
              <a:buSzTx/>
              <a:buNone/>
              <a:defRPr sz="5600">
                <a:solidFill>
                  <a:srgbClr val="000E54"/>
                </a:solidFill>
                <a:latin typeface="Calibri"/>
                <a:ea typeface="Calibri"/>
                <a:cs typeface="Calibri"/>
                <a:sym typeface="Calibri"/>
              </a:defRPr>
            </a:lvl2pPr>
            <a:lvl3pPr marL="0" indent="914400" defTabSz="1828800">
              <a:lnSpc>
                <a:spcPct val="100000"/>
              </a:lnSpc>
              <a:spcBef>
                <a:spcPts val="0"/>
              </a:spcBef>
              <a:buSzTx/>
              <a:buNone/>
              <a:defRPr sz="5600">
                <a:solidFill>
                  <a:srgbClr val="000E54"/>
                </a:solidFill>
                <a:latin typeface="Calibri"/>
                <a:ea typeface="Calibri"/>
                <a:cs typeface="Calibri"/>
                <a:sym typeface="Calibri"/>
              </a:defRPr>
            </a:lvl3pPr>
            <a:lvl4pPr marL="0" indent="1371600" defTabSz="1828800">
              <a:lnSpc>
                <a:spcPct val="100000"/>
              </a:lnSpc>
              <a:spcBef>
                <a:spcPts val="0"/>
              </a:spcBef>
              <a:buSzTx/>
              <a:buNone/>
              <a:defRPr sz="5600">
                <a:solidFill>
                  <a:srgbClr val="000E54"/>
                </a:solidFill>
                <a:latin typeface="Calibri"/>
                <a:ea typeface="Calibri"/>
                <a:cs typeface="Calibri"/>
                <a:sym typeface="Calibri"/>
              </a:defRPr>
            </a:lvl4pPr>
            <a:lvl5pPr marL="0" indent="1828800" defTabSz="1828800">
              <a:lnSpc>
                <a:spcPct val="100000"/>
              </a:lnSpc>
              <a:spcBef>
                <a:spcPts val="0"/>
              </a:spcBef>
              <a:buSzTx/>
              <a:buNone/>
              <a:defRPr sz="5600">
                <a:solidFill>
                  <a:srgbClr val="000E54"/>
                </a:solidFill>
                <a:latin typeface="Calibri"/>
                <a:ea typeface="Calibri"/>
                <a:cs typeface="Calibri"/>
                <a:sym typeface="Calibri"/>
              </a:defRPr>
            </a:lvl5pPr>
          </a:lstStyle>
          <a:p>
            <a:pPr/>
            <a:r>
              <a:t>Body Level One</a:t>
            </a:r>
          </a:p>
          <a:p>
            <a:pPr lvl="1"/>
            <a:r>
              <a:t>Body Level Two</a:t>
            </a:r>
          </a:p>
          <a:p>
            <a:pPr lvl="2"/>
            <a:r>
              <a:t>Body Level Three</a:t>
            </a:r>
          </a:p>
          <a:p>
            <a:pPr lvl="3"/>
            <a:r>
              <a:t>Body Level Four</a:t>
            </a:r>
          </a:p>
          <a:p>
            <a:pPr lvl="4"/>
            <a:r>
              <a:t>Body Level Five</a:t>
            </a:r>
          </a:p>
        </p:txBody>
      </p:sp>
      <p:sp>
        <p:nvSpPr>
          <p:cNvPr id="151" name="Slide Number"/>
          <p:cNvSpPr txBox="1"/>
          <p:nvPr>
            <p:ph type="sldNum" sz="quarter" idx="2"/>
          </p:nvPr>
        </p:nvSpPr>
        <p:spPr>
          <a:xfrm>
            <a:off x="22643554" y="12755880"/>
            <a:ext cx="521247" cy="546101"/>
          </a:xfrm>
          <a:prstGeom prst="rect">
            <a:avLst/>
          </a:prstGeom>
        </p:spPr>
        <p:txBody>
          <a:bodyPr lIns="0" tIns="0" rIns="0" bIns="0" anchor="t"/>
          <a:lstStyle>
            <a:lvl1pPr algn="r" defTabSz="1828800">
              <a:defRPr sz="3600">
                <a:solidFill>
                  <a:srgbClr val="888888"/>
                </a:solidFill>
                <a:latin typeface="Helvetica"/>
                <a:ea typeface="Helvetica"/>
                <a:cs typeface="Helvetica"/>
                <a:sym typeface="Helvetica"/>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Slide">
    <p:spTree>
      <p:nvGrpSpPr>
        <p:cNvPr id="1" name=""/>
        <p:cNvGrpSpPr/>
        <p:nvPr/>
      </p:nvGrpSpPr>
      <p:grpSpPr>
        <a:xfrm>
          <a:off x="0" y="0"/>
          <a:ext cx="0" cy="0"/>
          <a:chOff x="0" y="0"/>
          <a:chExt cx="0" cy="0"/>
        </a:xfrm>
      </p:grpSpPr>
      <p:sp>
        <p:nvSpPr>
          <p:cNvPr id="158" name="bk object 16"/>
          <p:cNvSpPr/>
          <p:nvPr/>
        </p:nvSpPr>
        <p:spPr>
          <a:xfrm>
            <a:off x="-1" y="-1"/>
            <a:ext cx="12984482" cy="13716000"/>
          </a:xfrm>
          <a:prstGeom prst="rect">
            <a:avLst/>
          </a:prstGeom>
          <a:solidFill>
            <a:srgbClr val="F76900"/>
          </a:solidFill>
          <a:ln w="12700">
            <a:miter lim="400000"/>
          </a:ln>
        </p:spPr>
        <p:txBody>
          <a:bodyPr tIns="91439" bIns="91439"/>
          <a:lstStyle/>
          <a:p>
            <a:pPr algn="l" defTabSz="1828800">
              <a:defRPr sz="3600">
                <a:solidFill>
                  <a:srgbClr val="000000"/>
                </a:solidFill>
                <a:latin typeface="Calibri"/>
                <a:ea typeface="Calibri"/>
                <a:cs typeface="Calibri"/>
                <a:sym typeface="Calibri"/>
              </a:defRPr>
            </a:pPr>
          </a:p>
        </p:txBody>
      </p:sp>
      <p:sp>
        <p:nvSpPr>
          <p:cNvPr id="159" name="Title Text"/>
          <p:cNvSpPr txBox="1"/>
          <p:nvPr>
            <p:ph type="title"/>
          </p:nvPr>
        </p:nvSpPr>
        <p:spPr>
          <a:xfrm>
            <a:off x="1382659" y="5973059"/>
            <a:ext cx="6849110" cy="1696721"/>
          </a:xfrm>
          <a:prstGeom prst="rect">
            <a:avLst/>
          </a:prstGeom>
        </p:spPr>
        <p:txBody>
          <a:bodyPr lIns="0" tIns="0" rIns="0" bIns="0"/>
          <a:lstStyle>
            <a:lvl1pPr defTabSz="1828800">
              <a:lnSpc>
                <a:spcPct val="100000"/>
              </a:lnSpc>
              <a:defRPr spc="0" sz="10800">
                <a:solidFill>
                  <a:srgbClr val="FFFFFF"/>
                </a:solidFill>
                <a:latin typeface="Calibri"/>
                <a:ea typeface="Calibri"/>
                <a:cs typeface="Calibri"/>
                <a:sym typeface="Calibri"/>
              </a:defRPr>
            </a:lvl1pPr>
          </a:lstStyle>
          <a:p>
            <a:pPr/>
            <a:r>
              <a:t>Title Text</a:t>
            </a:r>
          </a:p>
        </p:txBody>
      </p:sp>
      <p:sp>
        <p:nvSpPr>
          <p:cNvPr id="160" name="Body Level One…"/>
          <p:cNvSpPr txBox="1"/>
          <p:nvPr>
            <p:ph type="body" sz="quarter" idx="1"/>
          </p:nvPr>
        </p:nvSpPr>
        <p:spPr>
          <a:xfrm>
            <a:off x="1382774" y="8169651"/>
            <a:ext cx="8437881" cy="1666241"/>
          </a:xfrm>
          <a:prstGeom prst="rect">
            <a:avLst/>
          </a:prstGeom>
        </p:spPr>
        <p:txBody>
          <a:bodyPr lIns="0" tIns="0" rIns="0" bIns="0"/>
          <a:lstStyle>
            <a:lvl1pPr marL="0" indent="0" defTabSz="1828800">
              <a:lnSpc>
                <a:spcPct val="100000"/>
              </a:lnSpc>
              <a:spcBef>
                <a:spcPts val="0"/>
              </a:spcBef>
              <a:buSzTx/>
              <a:buNone/>
              <a:defRPr sz="5600">
                <a:solidFill>
                  <a:srgbClr val="000E54"/>
                </a:solidFill>
                <a:latin typeface="Calibri"/>
                <a:ea typeface="Calibri"/>
                <a:cs typeface="Calibri"/>
                <a:sym typeface="Calibri"/>
              </a:defRPr>
            </a:lvl1pPr>
            <a:lvl2pPr marL="0" indent="457200" defTabSz="1828800">
              <a:lnSpc>
                <a:spcPct val="100000"/>
              </a:lnSpc>
              <a:spcBef>
                <a:spcPts val="0"/>
              </a:spcBef>
              <a:buSzTx/>
              <a:buNone/>
              <a:defRPr sz="5600">
                <a:solidFill>
                  <a:srgbClr val="000E54"/>
                </a:solidFill>
                <a:latin typeface="Calibri"/>
                <a:ea typeface="Calibri"/>
                <a:cs typeface="Calibri"/>
                <a:sym typeface="Calibri"/>
              </a:defRPr>
            </a:lvl2pPr>
            <a:lvl3pPr marL="0" indent="914400" defTabSz="1828800">
              <a:lnSpc>
                <a:spcPct val="100000"/>
              </a:lnSpc>
              <a:spcBef>
                <a:spcPts val="0"/>
              </a:spcBef>
              <a:buSzTx/>
              <a:buNone/>
              <a:defRPr sz="5600">
                <a:solidFill>
                  <a:srgbClr val="000E54"/>
                </a:solidFill>
                <a:latin typeface="Calibri"/>
                <a:ea typeface="Calibri"/>
                <a:cs typeface="Calibri"/>
                <a:sym typeface="Calibri"/>
              </a:defRPr>
            </a:lvl3pPr>
            <a:lvl4pPr marL="0" indent="1371600" defTabSz="1828800">
              <a:lnSpc>
                <a:spcPct val="100000"/>
              </a:lnSpc>
              <a:spcBef>
                <a:spcPts val="0"/>
              </a:spcBef>
              <a:buSzTx/>
              <a:buNone/>
              <a:defRPr sz="5600">
                <a:solidFill>
                  <a:srgbClr val="000E54"/>
                </a:solidFill>
                <a:latin typeface="Calibri"/>
                <a:ea typeface="Calibri"/>
                <a:cs typeface="Calibri"/>
                <a:sym typeface="Calibri"/>
              </a:defRPr>
            </a:lvl4pPr>
            <a:lvl5pPr marL="0" indent="1828800" defTabSz="1828800">
              <a:lnSpc>
                <a:spcPct val="100000"/>
              </a:lnSpc>
              <a:spcBef>
                <a:spcPts val="0"/>
              </a:spcBef>
              <a:buSzTx/>
              <a:buNone/>
              <a:defRPr sz="5600">
                <a:solidFill>
                  <a:srgbClr val="000E54"/>
                </a:solidFill>
                <a:latin typeface="Calibri"/>
                <a:ea typeface="Calibri"/>
                <a:cs typeface="Calibri"/>
                <a:sym typeface="Calibri"/>
              </a:defRPr>
            </a:lvl5pPr>
          </a:lstStyle>
          <a:p>
            <a:pPr/>
            <a:r>
              <a:t>Body Level One</a:t>
            </a:r>
          </a:p>
          <a:p>
            <a:pPr lvl="1"/>
            <a:r>
              <a:t>Body Level Two</a:t>
            </a:r>
          </a:p>
          <a:p>
            <a:pPr lvl="2"/>
            <a:r>
              <a:t>Body Level Three</a:t>
            </a:r>
          </a:p>
          <a:p>
            <a:pPr lvl="3"/>
            <a:r>
              <a:t>Body Level Four</a:t>
            </a:r>
          </a:p>
          <a:p>
            <a:pPr lvl="4"/>
            <a:r>
              <a:t>Body Level Five</a:t>
            </a:r>
          </a:p>
        </p:txBody>
      </p:sp>
      <p:sp>
        <p:nvSpPr>
          <p:cNvPr id="161" name="Slide Number"/>
          <p:cNvSpPr txBox="1"/>
          <p:nvPr>
            <p:ph type="sldNum" sz="quarter" idx="2"/>
          </p:nvPr>
        </p:nvSpPr>
        <p:spPr>
          <a:xfrm>
            <a:off x="22643554" y="12755880"/>
            <a:ext cx="521247" cy="546101"/>
          </a:xfrm>
          <a:prstGeom prst="rect">
            <a:avLst/>
          </a:prstGeom>
        </p:spPr>
        <p:txBody>
          <a:bodyPr lIns="0" tIns="0" rIns="0" bIns="0" anchor="t"/>
          <a:lstStyle>
            <a:lvl1pPr algn="r" defTabSz="1828800">
              <a:defRPr sz="3600">
                <a:solidFill>
                  <a:srgbClr val="888888"/>
                </a:solidFill>
                <a:latin typeface="Helvetica"/>
                <a:ea typeface="Helvetica"/>
                <a:cs typeface="Helvetica"/>
                <a:sym typeface="Helvetica"/>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nd Content">
    <p:spTree>
      <p:nvGrpSpPr>
        <p:cNvPr id="1" name=""/>
        <p:cNvGrpSpPr/>
        <p:nvPr/>
      </p:nvGrpSpPr>
      <p:grpSpPr>
        <a:xfrm>
          <a:off x="0" y="0"/>
          <a:ext cx="0" cy="0"/>
          <a:chOff x="0" y="0"/>
          <a:chExt cx="0" cy="0"/>
        </a:xfrm>
      </p:grpSpPr>
      <p:sp>
        <p:nvSpPr>
          <p:cNvPr id="168" name="bk object 16"/>
          <p:cNvSpPr/>
          <p:nvPr/>
        </p:nvSpPr>
        <p:spPr>
          <a:xfrm>
            <a:off x="1676399" y="12711690"/>
            <a:ext cx="21031202" cy="25396"/>
          </a:xfrm>
          <a:prstGeom prst="line">
            <a:avLst/>
          </a:prstGeom>
          <a:ln w="12700">
            <a:solidFill>
              <a:srgbClr val="F76900"/>
            </a:solidFill>
          </a:ln>
        </p:spPr>
        <p:txBody>
          <a:bodyPr tIns="91439" bIns="91439"/>
          <a:lstStyle/>
          <a:p>
            <a:pPr algn="l" defTabSz="1828800">
              <a:defRPr sz="3600">
                <a:solidFill>
                  <a:srgbClr val="000000"/>
                </a:solidFill>
                <a:latin typeface="Calibri"/>
                <a:ea typeface="Calibri"/>
                <a:cs typeface="Calibri"/>
                <a:sym typeface="Calibri"/>
              </a:defRPr>
            </a:pPr>
          </a:p>
        </p:txBody>
      </p:sp>
      <p:sp>
        <p:nvSpPr>
          <p:cNvPr id="169" name="Title Text"/>
          <p:cNvSpPr txBox="1"/>
          <p:nvPr>
            <p:ph type="title"/>
          </p:nvPr>
        </p:nvSpPr>
        <p:spPr>
          <a:xfrm>
            <a:off x="1651000" y="864613"/>
            <a:ext cx="21082000" cy="2142491"/>
          </a:xfrm>
          <a:prstGeom prst="rect">
            <a:avLst/>
          </a:prstGeom>
        </p:spPr>
        <p:txBody>
          <a:bodyPr lIns="0" tIns="0" rIns="0" bIns="0"/>
          <a:lstStyle>
            <a:lvl1pPr defTabSz="1828800">
              <a:lnSpc>
                <a:spcPct val="100000"/>
              </a:lnSpc>
              <a:defRPr spc="0" sz="7200">
                <a:solidFill>
                  <a:srgbClr val="F76900"/>
                </a:solidFill>
                <a:latin typeface="Calibri"/>
                <a:ea typeface="Calibri"/>
                <a:cs typeface="Calibri"/>
                <a:sym typeface="Calibri"/>
              </a:defRPr>
            </a:lvl1pPr>
          </a:lstStyle>
          <a:p>
            <a:pPr/>
            <a:r>
              <a:t>Title Text</a:t>
            </a:r>
          </a:p>
        </p:txBody>
      </p:sp>
      <p:sp>
        <p:nvSpPr>
          <p:cNvPr id="170" name="Body Level One…"/>
          <p:cNvSpPr txBox="1"/>
          <p:nvPr>
            <p:ph type="body" sz="quarter" idx="1"/>
          </p:nvPr>
        </p:nvSpPr>
        <p:spPr>
          <a:xfrm>
            <a:off x="1651000" y="3420869"/>
            <a:ext cx="20980400" cy="2819401"/>
          </a:xfrm>
          <a:prstGeom prst="rect">
            <a:avLst/>
          </a:prstGeom>
        </p:spPr>
        <p:txBody>
          <a:bodyPr lIns="0" tIns="0" rIns="0" bIns="0"/>
          <a:lstStyle>
            <a:lvl1pPr marL="0" indent="0" defTabSz="1828800">
              <a:lnSpc>
                <a:spcPct val="100000"/>
              </a:lnSpc>
              <a:spcBef>
                <a:spcPts val="0"/>
              </a:spcBef>
              <a:buSzTx/>
              <a:buNone/>
              <a:defRPr b="1" sz="4400">
                <a:solidFill>
                  <a:srgbClr val="000E54"/>
                </a:solidFill>
                <a:latin typeface="Calibri"/>
                <a:ea typeface="Calibri"/>
                <a:cs typeface="Calibri"/>
                <a:sym typeface="Calibri"/>
              </a:defRPr>
            </a:lvl1pPr>
            <a:lvl2pPr marL="0" indent="457200" defTabSz="1828800">
              <a:lnSpc>
                <a:spcPct val="100000"/>
              </a:lnSpc>
              <a:spcBef>
                <a:spcPts val="0"/>
              </a:spcBef>
              <a:buSzTx/>
              <a:buNone/>
              <a:defRPr b="1" sz="4400">
                <a:solidFill>
                  <a:srgbClr val="000E54"/>
                </a:solidFill>
                <a:latin typeface="Calibri"/>
                <a:ea typeface="Calibri"/>
                <a:cs typeface="Calibri"/>
                <a:sym typeface="Calibri"/>
              </a:defRPr>
            </a:lvl2pPr>
            <a:lvl3pPr marL="0" indent="914400" defTabSz="1828800">
              <a:lnSpc>
                <a:spcPct val="100000"/>
              </a:lnSpc>
              <a:spcBef>
                <a:spcPts val="0"/>
              </a:spcBef>
              <a:buSzTx/>
              <a:buNone/>
              <a:defRPr b="1" sz="4400">
                <a:solidFill>
                  <a:srgbClr val="000E54"/>
                </a:solidFill>
                <a:latin typeface="Calibri"/>
                <a:ea typeface="Calibri"/>
                <a:cs typeface="Calibri"/>
                <a:sym typeface="Calibri"/>
              </a:defRPr>
            </a:lvl3pPr>
            <a:lvl4pPr marL="0" indent="1371600" defTabSz="1828800">
              <a:lnSpc>
                <a:spcPct val="100000"/>
              </a:lnSpc>
              <a:spcBef>
                <a:spcPts val="0"/>
              </a:spcBef>
              <a:buSzTx/>
              <a:buNone/>
              <a:defRPr b="1" sz="4400">
                <a:solidFill>
                  <a:srgbClr val="000E54"/>
                </a:solidFill>
                <a:latin typeface="Calibri"/>
                <a:ea typeface="Calibri"/>
                <a:cs typeface="Calibri"/>
                <a:sym typeface="Calibri"/>
              </a:defRPr>
            </a:lvl4pPr>
            <a:lvl5pPr marL="0" indent="1828800" defTabSz="1828800">
              <a:lnSpc>
                <a:spcPct val="100000"/>
              </a:lnSpc>
              <a:spcBef>
                <a:spcPts val="0"/>
              </a:spcBef>
              <a:buSzTx/>
              <a:buNone/>
              <a:defRPr b="1" sz="4400">
                <a:solidFill>
                  <a:srgbClr val="000E54"/>
                </a:solidFill>
                <a:latin typeface="Calibri"/>
                <a:ea typeface="Calibri"/>
                <a:cs typeface="Calibri"/>
                <a:sym typeface="Calibri"/>
              </a:defRPr>
            </a:lvl5pPr>
          </a:lstStyle>
          <a:p>
            <a:pPr/>
            <a:r>
              <a:t>Body Level One</a:t>
            </a:r>
          </a:p>
          <a:p>
            <a:pPr lvl="1"/>
            <a:r>
              <a:t>Body Level Two</a:t>
            </a:r>
          </a:p>
          <a:p>
            <a:pPr lvl="2"/>
            <a:r>
              <a:t>Body Level Three</a:t>
            </a:r>
          </a:p>
          <a:p>
            <a:pPr lvl="3"/>
            <a:r>
              <a:t>Body Level Four</a:t>
            </a:r>
          </a:p>
          <a:p>
            <a:pPr lvl="4"/>
            <a:r>
              <a:t>Body Level Five</a:t>
            </a:r>
          </a:p>
        </p:txBody>
      </p:sp>
      <p:sp>
        <p:nvSpPr>
          <p:cNvPr id="171" name="Slide Number"/>
          <p:cNvSpPr txBox="1"/>
          <p:nvPr>
            <p:ph type="sldNum" sz="quarter" idx="2"/>
          </p:nvPr>
        </p:nvSpPr>
        <p:spPr>
          <a:xfrm>
            <a:off x="22643554" y="12755880"/>
            <a:ext cx="521247" cy="546101"/>
          </a:xfrm>
          <a:prstGeom prst="rect">
            <a:avLst/>
          </a:prstGeom>
        </p:spPr>
        <p:txBody>
          <a:bodyPr lIns="0" tIns="0" rIns="0" bIns="0" anchor="t"/>
          <a:lstStyle>
            <a:lvl1pPr algn="r" defTabSz="1828800">
              <a:defRPr sz="3600">
                <a:solidFill>
                  <a:srgbClr val="888888"/>
                </a:solidFill>
                <a:latin typeface="Helvetica"/>
                <a:ea typeface="Helvetica"/>
                <a:cs typeface="Helvetica"/>
                <a:sym typeface="Helvetica"/>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nd Content 0">
    <p:spTree>
      <p:nvGrpSpPr>
        <p:cNvPr id="1" name=""/>
        <p:cNvGrpSpPr/>
        <p:nvPr/>
      </p:nvGrpSpPr>
      <p:grpSpPr>
        <a:xfrm>
          <a:off x="0" y="0"/>
          <a:ext cx="0" cy="0"/>
          <a:chOff x="0" y="0"/>
          <a:chExt cx="0" cy="0"/>
        </a:xfrm>
      </p:grpSpPr>
      <p:sp>
        <p:nvSpPr>
          <p:cNvPr id="178" name="Title Text"/>
          <p:cNvSpPr txBox="1"/>
          <p:nvPr>
            <p:ph type="title"/>
          </p:nvPr>
        </p:nvSpPr>
        <p:spPr>
          <a:xfrm>
            <a:off x="1651000" y="864613"/>
            <a:ext cx="21082000" cy="2142491"/>
          </a:xfrm>
          <a:prstGeom prst="rect">
            <a:avLst/>
          </a:prstGeom>
        </p:spPr>
        <p:txBody>
          <a:bodyPr lIns="0" tIns="0" rIns="0" bIns="0"/>
          <a:lstStyle>
            <a:lvl1pPr defTabSz="1828800">
              <a:lnSpc>
                <a:spcPct val="100000"/>
              </a:lnSpc>
              <a:defRPr spc="0" sz="7200">
                <a:solidFill>
                  <a:srgbClr val="F76900"/>
                </a:solidFill>
                <a:latin typeface="Calibri"/>
                <a:ea typeface="Calibri"/>
                <a:cs typeface="Calibri"/>
                <a:sym typeface="Calibri"/>
              </a:defRPr>
            </a:lvl1pPr>
          </a:lstStyle>
          <a:p>
            <a:pPr/>
            <a:r>
              <a:t>Title Text</a:t>
            </a:r>
          </a:p>
        </p:txBody>
      </p:sp>
      <p:sp>
        <p:nvSpPr>
          <p:cNvPr id="179" name="Body Level One…"/>
          <p:cNvSpPr txBox="1"/>
          <p:nvPr>
            <p:ph type="body" sz="quarter" idx="1"/>
          </p:nvPr>
        </p:nvSpPr>
        <p:spPr>
          <a:xfrm>
            <a:off x="1651000" y="3420869"/>
            <a:ext cx="20980400" cy="2819401"/>
          </a:xfrm>
          <a:prstGeom prst="rect">
            <a:avLst/>
          </a:prstGeom>
        </p:spPr>
        <p:txBody>
          <a:bodyPr lIns="0" tIns="0" rIns="0" bIns="0"/>
          <a:lstStyle>
            <a:lvl1pPr marL="0" indent="0" defTabSz="1828800">
              <a:lnSpc>
                <a:spcPct val="100000"/>
              </a:lnSpc>
              <a:spcBef>
                <a:spcPts val="0"/>
              </a:spcBef>
              <a:buSzTx/>
              <a:buNone/>
              <a:defRPr b="1" sz="4400">
                <a:solidFill>
                  <a:srgbClr val="000E54"/>
                </a:solidFill>
                <a:latin typeface="Calibri"/>
                <a:ea typeface="Calibri"/>
                <a:cs typeface="Calibri"/>
                <a:sym typeface="Calibri"/>
              </a:defRPr>
            </a:lvl1pPr>
            <a:lvl2pPr marL="0" indent="457200" defTabSz="1828800">
              <a:lnSpc>
                <a:spcPct val="100000"/>
              </a:lnSpc>
              <a:spcBef>
                <a:spcPts val="0"/>
              </a:spcBef>
              <a:buSzTx/>
              <a:buNone/>
              <a:defRPr b="1" sz="4400">
                <a:solidFill>
                  <a:srgbClr val="000E54"/>
                </a:solidFill>
                <a:latin typeface="Calibri"/>
                <a:ea typeface="Calibri"/>
                <a:cs typeface="Calibri"/>
                <a:sym typeface="Calibri"/>
              </a:defRPr>
            </a:lvl2pPr>
            <a:lvl3pPr marL="0" indent="914400" defTabSz="1828800">
              <a:lnSpc>
                <a:spcPct val="100000"/>
              </a:lnSpc>
              <a:spcBef>
                <a:spcPts val="0"/>
              </a:spcBef>
              <a:buSzTx/>
              <a:buNone/>
              <a:defRPr b="1" sz="4400">
                <a:solidFill>
                  <a:srgbClr val="000E54"/>
                </a:solidFill>
                <a:latin typeface="Calibri"/>
                <a:ea typeface="Calibri"/>
                <a:cs typeface="Calibri"/>
                <a:sym typeface="Calibri"/>
              </a:defRPr>
            </a:lvl3pPr>
            <a:lvl4pPr marL="0" indent="1371600" defTabSz="1828800">
              <a:lnSpc>
                <a:spcPct val="100000"/>
              </a:lnSpc>
              <a:spcBef>
                <a:spcPts val="0"/>
              </a:spcBef>
              <a:buSzTx/>
              <a:buNone/>
              <a:defRPr b="1" sz="4400">
                <a:solidFill>
                  <a:srgbClr val="000E54"/>
                </a:solidFill>
                <a:latin typeface="Calibri"/>
                <a:ea typeface="Calibri"/>
                <a:cs typeface="Calibri"/>
                <a:sym typeface="Calibri"/>
              </a:defRPr>
            </a:lvl4pPr>
            <a:lvl5pPr marL="0" indent="1828800" defTabSz="1828800">
              <a:lnSpc>
                <a:spcPct val="100000"/>
              </a:lnSpc>
              <a:spcBef>
                <a:spcPts val="0"/>
              </a:spcBef>
              <a:buSzTx/>
              <a:buNone/>
              <a:defRPr b="1" sz="4400">
                <a:solidFill>
                  <a:srgbClr val="000E54"/>
                </a:solidFill>
                <a:latin typeface="Calibri"/>
                <a:ea typeface="Calibri"/>
                <a:cs typeface="Calibri"/>
                <a:sym typeface="Calibri"/>
              </a:defRPr>
            </a:lvl5pPr>
          </a:lstStyle>
          <a:p>
            <a:pPr/>
            <a:r>
              <a:t>Body Level One</a:t>
            </a:r>
          </a:p>
          <a:p>
            <a:pPr lvl="1"/>
            <a:r>
              <a:t>Body Level Two</a:t>
            </a:r>
          </a:p>
          <a:p>
            <a:pPr lvl="2"/>
            <a:r>
              <a:t>Body Level Three</a:t>
            </a:r>
          </a:p>
          <a:p>
            <a:pPr lvl="3"/>
            <a:r>
              <a:t>Body Level Four</a:t>
            </a:r>
          </a:p>
          <a:p>
            <a:pPr lvl="4"/>
            <a:r>
              <a:t>Body Level Five</a:t>
            </a:r>
          </a:p>
        </p:txBody>
      </p:sp>
      <p:sp>
        <p:nvSpPr>
          <p:cNvPr id="180" name="Slide Number"/>
          <p:cNvSpPr txBox="1"/>
          <p:nvPr>
            <p:ph type="sldNum" sz="quarter" idx="2"/>
          </p:nvPr>
        </p:nvSpPr>
        <p:spPr>
          <a:xfrm>
            <a:off x="22643554" y="12755880"/>
            <a:ext cx="521247" cy="546101"/>
          </a:xfrm>
          <a:prstGeom prst="rect">
            <a:avLst/>
          </a:prstGeom>
        </p:spPr>
        <p:txBody>
          <a:bodyPr lIns="0" tIns="0" rIns="0" bIns="0" anchor="t"/>
          <a:lstStyle>
            <a:lvl1pPr algn="r" defTabSz="1828800">
              <a:defRPr sz="3600">
                <a:solidFill>
                  <a:srgbClr val="888888"/>
                </a:solidFill>
                <a:latin typeface="Helvetica"/>
                <a:ea typeface="Helvetica"/>
                <a:cs typeface="Helvetica"/>
                <a:sym typeface="Helvetica"/>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p:spTree>
      <p:nvGrpSpPr>
        <p:cNvPr id="1" name=""/>
        <p:cNvGrpSpPr/>
        <p:nvPr/>
      </p:nvGrpSpPr>
      <p:grpSpPr>
        <a:xfrm>
          <a:off x="0" y="0"/>
          <a:ext cx="0" cy="0"/>
          <a:chOff x="0" y="0"/>
          <a:chExt cx="0" cy="0"/>
        </a:xfrm>
      </p:grpSpPr>
      <p:sp>
        <p:nvSpPr>
          <p:cNvPr id="21" name="666699290_02_crop_3159x1892.jpg"/>
          <p:cNvSpPr/>
          <p:nvPr>
            <p:ph type="pic" idx="21"/>
          </p:nvPr>
        </p:nvSpPr>
        <p:spPr>
          <a:xfrm>
            <a:off x="-1155700" y="-1295400"/>
            <a:ext cx="26746200" cy="16018933"/>
          </a:xfrm>
          <a:prstGeom prst="rect">
            <a:avLst/>
          </a:prstGeom>
        </p:spPr>
        <p:txBody>
          <a:bodyPr lIns="91439" tIns="45719" rIns="91439" bIns="45719">
            <a:noAutofit/>
          </a:bodyPr>
          <a:lstStyle/>
          <a:p>
            <a:pPr/>
          </a:p>
        </p:txBody>
      </p:sp>
      <p:sp>
        <p:nvSpPr>
          <p:cNvPr id="22" name="Presentation Title"/>
          <p:cNvSpPr txBox="1"/>
          <p:nvPr>
            <p:ph type="title" hasCustomPrompt="1"/>
          </p:nvPr>
        </p:nvSpPr>
        <p:spPr>
          <a:xfrm>
            <a:off x="1206500" y="7124700"/>
            <a:ext cx="21971000" cy="4648200"/>
          </a:xfrm>
          <a:prstGeom prst="rect">
            <a:avLst/>
          </a:prstGeom>
        </p:spPr>
        <p:txBody>
          <a:bodyPr anchor="b"/>
          <a:lstStyle>
            <a:lvl1pPr>
              <a:defRPr spc="-232" sz="11600"/>
            </a:lvl1pPr>
          </a:lstStyle>
          <a:p>
            <a:pPr/>
            <a:r>
              <a:t>Presentation Title</a:t>
            </a:r>
          </a:p>
        </p:txBody>
      </p:sp>
      <p:sp>
        <p:nvSpPr>
          <p:cNvPr id="23" name="Author and Date"/>
          <p:cNvSpPr txBox="1"/>
          <p:nvPr>
            <p:ph type="body" sz="quarter" idx="22" hasCustomPrompt="1"/>
          </p:nvPr>
        </p:nvSpPr>
        <p:spPr>
          <a:xfrm>
            <a:off x="1207690" y="1106137"/>
            <a:ext cx="21968621"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Author and Date</a:t>
            </a:r>
          </a:p>
        </p:txBody>
      </p:sp>
      <p:sp>
        <p:nvSpPr>
          <p:cNvPr id="24" name="Body Level One…"/>
          <p:cNvSpPr txBox="1"/>
          <p:nvPr>
            <p:ph type="body" sz="quarter" idx="1" hasCustomPrompt="1"/>
          </p:nvPr>
        </p:nvSpPr>
        <p:spPr>
          <a:xfrm>
            <a:off x="1206500" y="11609910"/>
            <a:ext cx="21971000" cy="1116952"/>
          </a:xfrm>
          <a:prstGeom prst="rect">
            <a:avLst/>
          </a:prstGeom>
        </p:spPr>
        <p:txBody>
          <a:bodyPr/>
          <a:lstStyle>
            <a:lvl1pPr marL="0" indent="0" defTabSz="825500">
              <a:lnSpc>
                <a:spcPct val="100000"/>
              </a:lnSpc>
              <a:spcBef>
                <a:spcPts val="0"/>
              </a:spcBef>
              <a:buSzTx/>
              <a:buNone/>
              <a:defRPr b="1" sz="5500"/>
            </a:lvl1pPr>
            <a:lvl2pPr marL="0" indent="457200" defTabSz="825500">
              <a:lnSpc>
                <a:spcPct val="100000"/>
              </a:lnSpc>
              <a:spcBef>
                <a:spcPts val="0"/>
              </a:spcBef>
              <a:buSzTx/>
              <a:buNone/>
              <a:defRPr b="1" sz="5500"/>
            </a:lvl2pPr>
            <a:lvl3pPr marL="0" indent="914400" defTabSz="825500">
              <a:lnSpc>
                <a:spcPct val="100000"/>
              </a:lnSpc>
              <a:spcBef>
                <a:spcPts val="0"/>
              </a:spcBef>
              <a:buSzTx/>
              <a:buNone/>
              <a:defRPr b="1" sz="5500"/>
            </a:lvl3pPr>
            <a:lvl4pPr marL="0" indent="1371600" defTabSz="825500">
              <a:lnSpc>
                <a:spcPct val="100000"/>
              </a:lnSpc>
              <a:spcBef>
                <a:spcPts val="0"/>
              </a:spcBef>
              <a:buSzTx/>
              <a:buNone/>
              <a:defRPr b="1" sz="5500"/>
            </a:lvl4pPr>
            <a:lvl5pPr marL="0" indent="1828800" defTabSz="825500">
              <a:lnSpc>
                <a:spcPct val="100000"/>
              </a:lnSpc>
              <a:spcBef>
                <a:spcPts val="0"/>
              </a:spcBef>
              <a:buSzTx/>
              <a:buNone/>
              <a:defRPr b="1" sz="5500"/>
            </a:lvl5pPr>
          </a:lstStyle>
          <a:p>
            <a:pPr/>
            <a:r>
              <a:t>Presentation Subtitle</a:t>
            </a:r>
          </a:p>
          <a:p>
            <a:pPr lvl="1"/>
            <a:r>
              <a:t/>
            </a:r>
          </a:p>
          <a:p>
            <a:pPr lvl="2"/>
            <a:r>
              <a:t/>
            </a:r>
          </a:p>
          <a:p>
            <a:pPr lvl="3"/>
            <a:r>
              <a:t/>
            </a:r>
          </a:p>
          <a:p>
            <a:pPr lvl="4"/>
            <a:r>
              <a:t/>
            </a:r>
          </a:p>
        </p:txBody>
      </p:sp>
      <p:sp>
        <p:nvSpPr>
          <p:cNvPr id="2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Alt">
    <p:spTree>
      <p:nvGrpSpPr>
        <p:cNvPr id="1" name=""/>
        <p:cNvGrpSpPr/>
        <p:nvPr/>
      </p:nvGrpSpPr>
      <p:grpSpPr>
        <a:xfrm>
          <a:off x="0" y="0"/>
          <a:ext cx="0" cy="0"/>
          <a:chOff x="0" y="0"/>
          <a:chExt cx="0" cy="0"/>
        </a:xfrm>
      </p:grpSpPr>
      <p:sp>
        <p:nvSpPr>
          <p:cNvPr id="32" name="910457886_1434x1669.jpg"/>
          <p:cNvSpPr/>
          <p:nvPr>
            <p:ph type="pic" idx="21"/>
          </p:nvPr>
        </p:nvSpPr>
        <p:spPr>
          <a:xfrm>
            <a:off x="10972800" y="-203200"/>
            <a:ext cx="12144837" cy="14135100"/>
          </a:xfrm>
          <a:prstGeom prst="rect">
            <a:avLst/>
          </a:prstGeom>
        </p:spPr>
        <p:txBody>
          <a:bodyPr lIns="91439" tIns="45719" rIns="91439" bIns="45719">
            <a:noAutofit/>
          </a:bodyPr>
          <a:lstStyle/>
          <a:p>
            <a:pPr/>
          </a:p>
        </p:txBody>
      </p:sp>
      <p:sp>
        <p:nvSpPr>
          <p:cNvPr id="33" name="Slide Title"/>
          <p:cNvSpPr txBox="1"/>
          <p:nvPr>
            <p:ph type="title" hasCustomPrompt="1"/>
          </p:nvPr>
        </p:nvSpPr>
        <p:spPr>
          <a:xfrm>
            <a:off x="1206500" y="1270000"/>
            <a:ext cx="9779000" cy="5882273"/>
          </a:xfrm>
          <a:prstGeom prst="rect">
            <a:avLst/>
          </a:prstGeom>
        </p:spPr>
        <p:txBody>
          <a:bodyPr anchor="b"/>
          <a:lstStyle/>
          <a:p>
            <a:pPr/>
            <a:r>
              <a:t>Slide Title</a:t>
            </a:r>
          </a:p>
        </p:txBody>
      </p:sp>
      <p:sp>
        <p:nvSpPr>
          <p:cNvPr id="34" name="Body Level One…"/>
          <p:cNvSpPr txBox="1"/>
          <p:nvPr>
            <p:ph type="body" sz="quarter" idx="1" hasCustomPrompt="1"/>
          </p:nvPr>
        </p:nvSpPr>
        <p:spPr>
          <a:xfrm>
            <a:off x="1206500" y="7060576"/>
            <a:ext cx="9779000" cy="5385424"/>
          </a:xfrm>
          <a:prstGeom prst="rect">
            <a:avLst/>
          </a:prstGeom>
        </p:spPr>
        <p:txBody>
          <a:bodyPr/>
          <a:lstStyle>
            <a:lvl1pPr marL="0" indent="0" defTabSz="825500">
              <a:lnSpc>
                <a:spcPct val="100000"/>
              </a:lnSpc>
              <a:spcBef>
                <a:spcPts val="0"/>
              </a:spcBef>
              <a:buSzTx/>
              <a:buNone/>
              <a:defRPr b="1" sz="5500"/>
            </a:lvl1pPr>
            <a:lvl2pPr marL="0" indent="457200" defTabSz="825500">
              <a:lnSpc>
                <a:spcPct val="100000"/>
              </a:lnSpc>
              <a:spcBef>
                <a:spcPts val="0"/>
              </a:spcBef>
              <a:buSzTx/>
              <a:buNone/>
              <a:defRPr b="1" sz="5500"/>
            </a:lvl2pPr>
            <a:lvl3pPr marL="0" indent="914400" defTabSz="825500">
              <a:lnSpc>
                <a:spcPct val="100000"/>
              </a:lnSpc>
              <a:spcBef>
                <a:spcPts val="0"/>
              </a:spcBef>
              <a:buSzTx/>
              <a:buNone/>
              <a:defRPr b="1" sz="5500"/>
            </a:lvl3pPr>
            <a:lvl4pPr marL="0" indent="1371600" defTabSz="825500">
              <a:lnSpc>
                <a:spcPct val="100000"/>
              </a:lnSpc>
              <a:spcBef>
                <a:spcPts val="0"/>
              </a:spcBef>
              <a:buSzTx/>
              <a:buNone/>
              <a:defRPr b="1" sz="5500"/>
            </a:lvl4pPr>
            <a:lvl5pPr marL="0" indent="1828800" defTabSz="825500">
              <a:lnSpc>
                <a:spcPct val="100000"/>
              </a:lnSpc>
              <a:spcBef>
                <a:spcPts val="0"/>
              </a:spcBef>
              <a:buSzTx/>
              <a:buNone/>
              <a:defRPr b="1" sz="5500"/>
            </a:lvl5pPr>
          </a:lstStyle>
          <a:p>
            <a:pPr/>
            <a:r>
              <a:t>Slide Subtitle</a:t>
            </a:r>
          </a:p>
          <a:p>
            <a:pPr lvl="1"/>
            <a:r>
              <a:t/>
            </a:r>
          </a:p>
          <a:p>
            <a:pPr lvl="2"/>
            <a:r>
              <a:t/>
            </a:r>
          </a:p>
          <a:p>
            <a:pPr lvl="3"/>
            <a:r>
              <a:t/>
            </a:r>
          </a:p>
          <a:p>
            <a:pPr lvl="4"/>
            <a:r>
              <a:t/>
            </a:r>
          </a:p>
        </p:txBody>
      </p:sp>
      <p:sp>
        <p:nvSpPr>
          <p:cNvPr id="35" name="Slide Number"/>
          <p:cNvSpPr txBox="1"/>
          <p:nvPr>
            <p:ph type="sldNum" sz="quarter" idx="2"/>
          </p:nvPr>
        </p:nvSpPr>
        <p:spPr>
          <a:xfrm>
            <a:off x="12001499" y="13085233"/>
            <a:ext cx="368505" cy="3746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42" name="Slide Title"/>
          <p:cNvSpPr txBox="1"/>
          <p:nvPr>
            <p:ph type="title" hasCustomPrompt="1"/>
          </p:nvPr>
        </p:nvSpPr>
        <p:spPr>
          <a:prstGeom prst="rect">
            <a:avLst/>
          </a:prstGeom>
        </p:spPr>
        <p:txBody>
          <a:bodyPr/>
          <a:lstStyle/>
          <a:p>
            <a:pPr/>
            <a:r>
              <a:t>Slide Title</a:t>
            </a:r>
          </a:p>
        </p:txBody>
      </p:sp>
      <p:sp>
        <p:nvSpPr>
          <p:cNvPr id="43" name="Slide Subtitle"/>
          <p:cNvSpPr txBox="1"/>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44" name="Body Level One…"/>
          <p:cNvSpPr txBox="1"/>
          <p:nvPr>
            <p:ph type="body" idx="1" hasCustomPrompt="1"/>
          </p:nvPr>
        </p:nvSpPr>
        <p:spPr>
          <a:prstGeom prst="rect">
            <a:avLst/>
          </a:prstGeom>
        </p:spPr>
        <p:txBody>
          <a:bodyPr/>
          <a:lstStyle/>
          <a:p>
            <a:pPr/>
            <a:r>
              <a:t>Slide bullet text</a:t>
            </a:r>
          </a:p>
          <a:p>
            <a:pPr lvl="1"/>
            <a:r>
              <a:t/>
            </a:r>
          </a:p>
          <a:p>
            <a:pPr lvl="2"/>
            <a:r>
              <a:t/>
            </a:r>
          </a:p>
          <a:p>
            <a:pPr lvl="3"/>
            <a:r>
              <a:t/>
            </a:r>
          </a:p>
          <a:p>
            <a:pPr lvl="4"/>
            <a:r>
              <a:t/>
            </a:r>
          </a:p>
        </p:txBody>
      </p:sp>
      <p:sp>
        <p:nvSpPr>
          <p:cNvPr id="4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52" name="Body Level One…"/>
          <p:cNvSpPr txBox="1"/>
          <p:nvPr>
            <p:ph type="body" idx="1" hasCustomPrompt="1"/>
          </p:nvPr>
        </p:nvSpPr>
        <p:spPr>
          <a:prstGeom prst="rect">
            <a:avLst/>
          </a:prstGeom>
        </p:spPr>
        <p:txBody>
          <a:bodyPr numCol="2" spcCol="1098550"/>
          <a:lstStyle/>
          <a:p>
            <a:pPr/>
            <a:r>
              <a:t>Slide bullet text</a:t>
            </a:r>
          </a:p>
          <a:p>
            <a:pPr lvl="1"/>
            <a:r>
              <a:t/>
            </a:r>
          </a:p>
          <a:p>
            <a:pPr lvl="2"/>
            <a:r>
              <a:t/>
            </a:r>
          </a:p>
          <a:p>
            <a:pPr lvl="3"/>
            <a:r>
              <a:t/>
            </a:r>
          </a:p>
          <a:p>
            <a:pPr lvl="4"/>
            <a:r>
              <a:t/>
            </a:r>
          </a:p>
        </p:txBody>
      </p:sp>
      <p:sp>
        <p:nvSpPr>
          <p:cNvPr id="5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spTree>
      <p:nvGrpSpPr>
        <p:cNvPr id="1" name=""/>
        <p:cNvGrpSpPr/>
        <p:nvPr/>
      </p:nvGrpSpPr>
      <p:grpSpPr>
        <a:xfrm>
          <a:off x="0" y="0"/>
          <a:ext cx="0" cy="0"/>
          <a:chOff x="0" y="0"/>
          <a:chExt cx="0" cy="0"/>
        </a:xfrm>
      </p:grpSpPr>
      <p:sp>
        <p:nvSpPr>
          <p:cNvPr id="60" name="Slide Subtitle"/>
          <p:cNvSpPr txBox="1"/>
          <p:nvPr>
            <p:ph type="body" sz="quarter" idx="21" hasCustomPrompt="1"/>
          </p:nvPr>
        </p:nvSpPr>
        <p:spPr>
          <a:xfrm>
            <a:off x="1206500" y="2372962"/>
            <a:ext cx="9779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61" name="Body Level One…"/>
          <p:cNvSpPr txBox="1"/>
          <p:nvPr>
            <p:ph type="body" sz="half" idx="1" hasCustomPrompt="1"/>
          </p:nvPr>
        </p:nvSpPr>
        <p:spPr>
          <a:xfrm>
            <a:off x="1206500" y="4248504"/>
            <a:ext cx="9779000" cy="8256630"/>
          </a:xfrm>
          <a:prstGeom prst="rect">
            <a:avLst/>
          </a:prstGeom>
        </p:spPr>
        <p:txBody>
          <a:bodyPr/>
          <a:lstStyle/>
          <a:p>
            <a:pPr/>
            <a:r>
              <a:t>Slide bullet text</a:t>
            </a:r>
          </a:p>
          <a:p>
            <a:pPr lvl="1"/>
            <a:r>
              <a:t/>
            </a:r>
          </a:p>
          <a:p>
            <a:pPr lvl="2"/>
            <a:r>
              <a:t/>
            </a:r>
          </a:p>
          <a:p>
            <a:pPr lvl="3"/>
            <a:r>
              <a:t/>
            </a:r>
          </a:p>
          <a:p>
            <a:pPr lvl="4"/>
            <a:r>
              <a:t/>
            </a:r>
          </a:p>
        </p:txBody>
      </p:sp>
      <p:sp>
        <p:nvSpPr>
          <p:cNvPr id="62" name="660384004_1290x1720.jpg"/>
          <p:cNvSpPr/>
          <p:nvPr>
            <p:ph type="pic" idx="22"/>
          </p:nvPr>
        </p:nvSpPr>
        <p:spPr>
          <a:xfrm>
            <a:off x="12192000" y="-407266"/>
            <a:ext cx="10916874" cy="14555832"/>
          </a:xfrm>
          <a:prstGeom prst="rect">
            <a:avLst/>
          </a:prstGeom>
        </p:spPr>
        <p:txBody>
          <a:bodyPr lIns="91439" tIns="45719" rIns="91439" bIns="45719">
            <a:noAutofit/>
          </a:bodyPr>
          <a:lstStyle/>
          <a:p>
            <a:pPr/>
          </a:p>
        </p:txBody>
      </p:sp>
      <p:sp>
        <p:nvSpPr>
          <p:cNvPr id="63" name="Slide Title"/>
          <p:cNvSpPr txBox="1"/>
          <p:nvPr>
            <p:ph type="title" hasCustomPrompt="1"/>
          </p:nvPr>
        </p:nvSpPr>
        <p:spPr>
          <a:xfrm>
            <a:off x="1206500" y="1079500"/>
            <a:ext cx="9779000" cy="1435100"/>
          </a:xfrm>
          <a:prstGeom prst="rect">
            <a:avLst/>
          </a:prstGeom>
        </p:spPr>
        <p:txBody>
          <a:bodyPr/>
          <a:lstStyle/>
          <a:p>
            <a:pPr/>
            <a:r>
              <a:t>Slide Title</a:t>
            </a:r>
          </a:p>
        </p:txBody>
      </p:sp>
      <p:sp>
        <p:nvSpPr>
          <p:cNvPr id="6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p:spTree>
      <p:nvGrpSpPr>
        <p:cNvPr id="1" name=""/>
        <p:cNvGrpSpPr/>
        <p:nvPr/>
      </p:nvGrpSpPr>
      <p:grpSpPr>
        <a:xfrm>
          <a:off x="0" y="0"/>
          <a:ext cx="0" cy="0"/>
          <a:chOff x="0" y="0"/>
          <a:chExt cx="0" cy="0"/>
        </a:xfrm>
      </p:grpSpPr>
      <p:sp>
        <p:nvSpPr>
          <p:cNvPr id="71" name="Section Title"/>
          <p:cNvSpPr txBox="1"/>
          <p:nvPr>
            <p:ph type="title" hasCustomPrompt="1"/>
          </p:nvPr>
        </p:nvSpPr>
        <p:spPr>
          <a:xfrm>
            <a:off x="1206496" y="4533900"/>
            <a:ext cx="21971004" cy="4648200"/>
          </a:xfrm>
          <a:prstGeom prst="rect">
            <a:avLst/>
          </a:prstGeom>
        </p:spPr>
        <p:txBody>
          <a:bodyPr anchor="ctr"/>
          <a:lstStyle>
            <a:lvl1pPr>
              <a:defRPr b="0" spc="-232" sz="11600">
                <a:latin typeface="Helvetica Neue Medium"/>
                <a:ea typeface="Helvetica Neue Medium"/>
                <a:cs typeface="Helvetica Neue Medium"/>
                <a:sym typeface="Helvetica Neue Medium"/>
              </a:defRPr>
            </a:lvl1pPr>
          </a:lstStyle>
          <a:p>
            <a:pPr/>
            <a:r>
              <a:t>Section Title</a:t>
            </a:r>
          </a:p>
        </p:txBody>
      </p:sp>
      <p:sp>
        <p:nvSpPr>
          <p:cNvPr id="72" name="Slide Number"/>
          <p:cNvSpPr txBox="1"/>
          <p:nvPr>
            <p:ph type="sldNum" sz="quarter" idx="2"/>
          </p:nvPr>
        </p:nvSpPr>
        <p:spPr>
          <a:xfrm>
            <a:off x="12001499" y="13085233"/>
            <a:ext cx="368505" cy="3746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spTree>
      <p:nvGrpSpPr>
        <p:cNvPr id="1" name=""/>
        <p:cNvGrpSpPr/>
        <p:nvPr/>
      </p:nvGrpSpPr>
      <p:grpSpPr>
        <a:xfrm>
          <a:off x="0" y="0"/>
          <a:ext cx="0" cy="0"/>
          <a:chOff x="0" y="0"/>
          <a:chExt cx="0" cy="0"/>
        </a:xfrm>
      </p:grpSpPr>
      <p:sp>
        <p:nvSpPr>
          <p:cNvPr id="79" name="Slide Title"/>
          <p:cNvSpPr txBox="1"/>
          <p:nvPr>
            <p:ph type="title" hasCustomPrompt="1"/>
          </p:nvPr>
        </p:nvSpPr>
        <p:spPr>
          <a:xfrm>
            <a:off x="1206500" y="1079500"/>
            <a:ext cx="21971000" cy="1434949"/>
          </a:xfrm>
          <a:prstGeom prst="rect">
            <a:avLst/>
          </a:prstGeom>
        </p:spPr>
        <p:txBody>
          <a:bodyPr/>
          <a:lstStyle/>
          <a:p>
            <a:pPr/>
            <a:r>
              <a:t>Slide Title</a:t>
            </a:r>
          </a:p>
        </p:txBody>
      </p:sp>
      <p:sp>
        <p:nvSpPr>
          <p:cNvPr id="80" name="Slide Subtitle"/>
          <p:cNvSpPr txBox="1"/>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8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Agenda">
    <p:spTree>
      <p:nvGrpSpPr>
        <p:cNvPr id="1" name=""/>
        <p:cNvGrpSpPr/>
        <p:nvPr/>
      </p:nvGrpSpPr>
      <p:grpSpPr>
        <a:xfrm>
          <a:off x="0" y="0"/>
          <a:ext cx="0" cy="0"/>
          <a:chOff x="0" y="0"/>
          <a:chExt cx="0" cy="0"/>
        </a:xfrm>
      </p:grpSpPr>
      <p:sp>
        <p:nvSpPr>
          <p:cNvPr id="88" name="Agenda Title"/>
          <p:cNvSpPr txBox="1"/>
          <p:nvPr>
            <p:ph type="title" hasCustomPrompt="1"/>
          </p:nvPr>
        </p:nvSpPr>
        <p:spPr>
          <a:xfrm>
            <a:off x="1206500" y="1079500"/>
            <a:ext cx="21971000" cy="1435100"/>
          </a:xfrm>
          <a:prstGeom prst="rect">
            <a:avLst/>
          </a:prstGeom>
        </p:spPr>
        <p:txBody>
          <a:bodyPr/>
          <a:lstStyle/>
          <a:p>
            <a:pPr/>
            <a:r>
              <a:t>Agenda Title</a:t>
            </a:r>
          </a:p>
        </p:txBody>
      </p:sp>
      <p:sp>
        <p:nvSpPr>
          <p:cNvPr id="89" name="Agenda Subtitle"/>
          <p:cNvSpPr txBox="1"/>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Agenda Subtitle</a:t>
            </a:r>
          </a:p>
        </p:txBody>
      </p:sp>
      <p:sp>
        <p:nvSpPr>
          <p:cNvPr id="90" name="Body Level One…"/>
          <p:cNvSpPr txBox="1"/>
          <p:nvPr>
            <p:ph type="body" idx="1" hasCustomPrompt="1"/>
          </p:nvPr>
        </p:nvSpPr>
        <p:spPr>
          <a:prstGeom prst="rect">
            <a:avLst/>
          </a:prstGeom>
        </p:spPr>
        <p:txBody>
          <a:bodyPr/>
          <a:lstStyle>
            <a:lvl1pPr marL="0" indent="0" defTabSz="825500">
              <a:lnSpc>
                <a:spcPct val="100000"/>
              </a:lnSpc>
              <a:spcBef>
                <a:spcPts val="1800"/>
              </a:spcBef>
              <a:buSzTx/>
              <a:buNone/>
              <a:defRPr spc="-55" sz="5500"/>
            </a:lvl1pPr>
            <a:lvl2pPr marL="0" indent="457200" defTabSz="825500">
              <a:lnSpc>
                <a:spcPct val="100000"/>
              </a:lnSpc>
              <a:spcBef>
                <a:spcPts val="1800"/>
              </a:spcBef>
              <a:buSzTx/>
              <a:buNone/>
              <a:defRPr spc="-55" sz="5500"/>
            </a:lvl2pPr>
            <a:lvl3pPr marL="0" indent="914400" defTabSz="825500">
              <a:lnSpc>
                <a:spcPct val="100000"/>
              </a:lnSpc>
              <a:spcBef>
                <a:spcPts val="1800"/>
              </a:spcBef>
              <a:buSzTx/>
              <a:buNone/>
              <a:defRPr spc="-55" sz="5500"/>
            </a:lvl3pPr>
            <a:lvl4pPr marL="0" indent="1371600" defTabSz="825500">
              <a:lnSpc>
                <a:spcPct val="100000"/>
              </a:lnSpc>
              <a:spcBef>
                <a:spcPts val="1800"/>
              </a:spcBef>
              <a:buSzTx/>
              <a:buNone/>
              <a:defRPr spc="-55" sz="5500"/>
            </a:lvl4pPr>
            <a:lvl5pPr marL="0" indent="1828800" defTabSz="825500">
              <a:lnSpc>
                <a:spcPct val="100000"/>
              </a:lnSpc>
              <a:spcBef>
                <a:spcPts val="1800"/>
              </a:spcBef>
              <a:buSzTx/>
              <a:buNone/>
              <a:defRPr spc="-55" sz="5500"/>
            </a:lvl5pPr>
          </a:lstStyle>
          <a:p>
            <a:pPr/>
            <a:r>
              <a:t>Agenda Topics</a:t>
            </a:r>
          </a:p>
          <a:p>
            <a:pPr lvl="1"/>
            <a:r>
              <a:t/>
            </a:r>
          </a:p>
          <a:p>
            <a:pPr lvl="2"/>
            <a:r>
              <a:t/>
            </a:r>
          </a:p>
          <a:p>
            <a:pPr lvl="3"/>
            <a:r>
              <a:t/>
            </a:r>
          </a:p>
          <a:p>
            <a:pPr lvl="4"/>
            <a:r>
              <a:t/>
            </a:r>
          </a:p>
        </p:txBody>
      </p:sp>
      <p:sp>
        <p:nvSpPr>
          <p:cNvPr id="9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 Id="rId17" Type="http://schemas.openxmlformats.org/officeDocument/2006/relationships/slideLayout" Target="../slideLayouts/slideLayout16.xml"/><Relationship Id="rId18" Type="http://schemas.openxmlformats.org/officeDocument/2006/relationships/slideLayout" Target="../slideLayouts/slideLayout17.xml"/><Relationship Id="rId19" Type="http://schemas.openxmlformats.org/officeDocument/2006/relationships/slideLayout" Target="../slideLayouts/slideLayout18.xml"/><Relationship Id="rId20"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Slide Title"/>
          <p:cNvSpPr txBox="1"/>
          <p:nvPr>
            <p:ph type="title" hasCustomPrompt="1"/>
          </p:nvPr>
        </p:nvSpPr>
        <p:spPr>
          <a:xfrm>
            <a:off x="1206500" y="1079500"/>
            <a:ext cx="21971000" cy="143316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Slide Title</a:t>
            </a:r>
          </a:p>
        </p:txBody>
      </p:sp>
      <p:sp>
        <p:nvSpPr>
          <p:cNvPr id="3" name="Body Level One…"/>
          <p:cNvSpPr txBox="1"/>
          <p:nvPr>
            <p:ph type="body" idx="1" hasCustomPrompt="1"/>
          </p:nvPr>
        </p:nvSpPr>
        <p:spPr>
          <a:xfrm>
            <a:off x="1206500" y="4248504"/>
            <a:ext cx="21971000" cy="825601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Slide bullet text</a:t>
            </a:r>
          </a:p>
          <a:p>
            <a:pPr lvl="1"/>
            <a:r>
              <a:t/>
            </a:r>
          </a:p>
          <a:p>
            <a:pPr lvl="2"/>
            <a:r>
              <a:t/>
            </a:r>
          </a:p>
          <a:p>
            <a:pPr lvl="3"/>
            <a:r>
              <a:t/>
            </a:r>
          </a:p>
          <a:p>
            <a:pPr lvl="4"/>
            <a:r>
              <a:t/>
            </a:r>
          </a:p>
        </p:txBody>
      </p:sp>
      <p:sp>
        <p:nvSpPr>
          <p:cNvPr id="4" name="Slide Number"/>
          <p:cNvSpPr txBox="1"/>
          <p:nvPr>
            <p:ph type="sldNum" sz="quarter" idx="2"/>
          </p:nvPr>
        </p:nvSpPr>
        <p:spPr>
          <a:xfrm>
            <a:off x="12001499" y="13080999"/>
            <a:ext cx="368505" cy="374600"/>
          </a:xfrm>
          <a:prstGeom prst="rect">
            <a:avLst/>
          </a:prstGeom>
          <a:ln w="12700">
            <a:miter lim="400000"/>
          </a:ln>
        </p:spPr>
        <p:txBody>
          <a:bodyPr wrap="none" lIns="50800" tIns="50800" rIns="50800" bIns="50800" anchor="b">
            <a:spAutoFit/>
          </a:bodyPr>
          <a:lstStyle>
            <a:lvl1pPr defTabSz="584200">
              <a:defRPr sz="1800">
                <a:solidFill>
                  <a:srgbClr val="000000"/>
                </a:solidFill>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Lst>
  <p:transition xmlns:p14="http://schemas.microsoft.com/office/powerpoint/2010/main" spd="med" advClick="1"/>
  <p:txStyles>
    <p:titleStyle>
      <a:lvl1pPr marL="0" marR="0" indent="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1pPr>
      <a:lvl2pPr marL="0" marR="0" indent="4572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2pPr>
      <a:lvl3pPr marL="0" marR="0" indent="9144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3pPr>
      <a:lvl4pPr marL="0" marR="0" indent="13716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4pPr>
      <a:lvl5pPr marL="0" marR="0" indent="18288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5pPr>
      <a:lvl6pPr marL="0" marR="0" indent="22860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6pPr>
      <a:lvl7pPr marL="0" marR="0" indent="27432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7pPr>
      <a:lvl8pPr marL="0" marR="0" indent="32004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8pPr>
      <a:lvl9pPr marL="0" marR="0" indent="36576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9pPr>
    </p:titleStyle>
    <p:bodyStyle>
      <a:lvl1pPr marL="6096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1pPr>
      <a:lvl2pPr marL="12192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2pPr>
      <a:lvl3pPr marL="18288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3pPr>
      <a:lvl4pPr marL="24384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4pPr>
      <a:lvl5pPr marL="30480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5pPr>
      <a:lvl6pPr marL="36576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6pPr>
      <a:lvl7pPr marL="42672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7pPr>
      <a:lvl8pPr marL="48768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8pPr>
      <a:lvl9pPr marL="54864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9pPr>
    </p:bodyStyle>
    <p:otherStyle>
      <a:lvl1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s>

</file>

<file path=ppt/slides/_rels/slide10.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7.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4.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18.xml"/></Relationships>

</file>

<file path=ppt/slides/_rels/slide13.xml.rels><?xml version="1.0" encoding="UTF-8"?>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8.png"/><Relationship Id="rId3" Type="http://schemas.openxmlformats.org/officeDocument/2006/relationships/image" Target="../media/image9.png"/><Relationship Id="rId4" Type="http://schemas.openxmlformats.org/officeDocument/2006/relationships/image" Target="../media/image10.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1.jpeg"/></Relationships>

</file>

<file path=ppt/slides/_rels/slide15.xml.rels><?xml version="1.0" encoding="UTF-8"?>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11.png"/><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14.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2.jpeg"/><Relationship Id="rId3" Type="http://schemas.openxmlformats.org/officeDocument/2006/relationships/image" Target="../media/image15.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18.xml"/></Relationships>

</file>

<file path=ppt/slides/_rels/slide18.xml.rels><?xml version="1.0" encoding="UTF-8"?>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16.png"/><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19.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image" Target="../media/image3.jpeg"/></Relationships>

</file>

<file path=ppt/slides/_rels/slide2.xml.rels><?xml version="1.0" encoding="UTF-8"?>
<Relationships xmlns="http://schemas.openxmlformats.org/package/2006/relationships"><Relationship Id="rId1" Type="http://schemas.openxmlformats.org/officeDocument/2006/relationships/slideLayout" Target="../slideLayouts/slideLayout18.xml"/></Relationships>

</file>

<file path=ppt/slides/_rels/slide20.xml.rels><?xml version="1.0" encoding="UTF-8"?>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20.png"/><Relationship Id="rId3" Type="http://schemas.openxmlformats.org/officeDocument/2006/relationships/image" Target="../media/image21.png"/></Relationships>

</file>

<file path=ppt/slides/_rels/slide21.xml.rels><?xml version="1.0" encoding="UTF-8"?>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image" Target="../media/image22.png"/></Relationships>

</file>

<file path=ppt/slides/_rels/slide22.xml.rels><?xml version="1.0" encoding="UTF-8"?>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23.png"/></Relationships>

</file>

<file path=ppt/slides/_rels/slide23.xml.rels><?xml version="1.0" encoding="UTF-8"?>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image" Target="../media/image4.jpeg"/></Relationships>

</file>

<file path=ppt/slides/_rels/slide24.xml.rels><?xml version="1.0" encoding="UTF-8"?>
<Relationships xmlns="http://schemas.openxmlformats.org/package/2006/relationships"><Relationship Id="rId1" Type="http://schemas.openxmlformats.org/officeDocument/2006/relationships/slideLayout" Target="../slideLayouts/slideLayout18.xml"/></Relationships>

</file>

<file path=ppt/slides/_rels/slide25.xml.rels><?xml version="1.0" encoding="UTF-8"?>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image" Target="../media/image24.png"/><Relationship Id="rId3" Type="http://schemas.openxmlformats.org/officeDocument/2006/relationships/image" Target="../media/image2.png"/><Relationship Id="rId4" Type="http://schemas.openxmlformats.org/officeDocument/2006/relationships/image" Target="../media/image25.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4.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18.xml"/></Relationships>

</file>

<file path=ppt/slides/_rels/slide5.xml.rels><?xml version="1.0" encoding="UTF-8"?>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image" Target="../media/image5.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18.xml"/></Relationships>

</file>

<file path=ppt/slides/_rels/slide7.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6.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4.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9" name="object 2"/>
          <p:cNvSpPr/>
          <p:nvPr/>
        </p:nvSpPr>
        <p:spPr>
          <a:xfrm>
            <a:off x="0" y="-1"/>
            <a:ext cx="10058400" cy="13716000"/>
          </a:xfrm>
          <a:prstGeom prst="rect">
            <a:avLst/>
          </a:prstGeom>
          <a:solidFill>
            <a:srgbClr val="000E54"/>
          </a:solidFill>
          <a:ln w="12700">
            <a:miter lim="400000"/>
          </a:ln>
        </p:spPr>
        <p:txBody>
          <a:bodyPr tIns="91439" bIns="91439"/>
          <a:lstStyle/>
          <a:p>
            <a:pPr algn="l" defTabSz="1828800">
              <a:defRPr sz="3600">
                <a:solidFill>
                  <a:srgbClr val="000000"/>
                </a:solidFill>
                <a:latin typeface="Calibri"/>
                <a:ea typeface="Calibri"/>
                <a:cs typeface="Calibri"/>
                <a:sym typeface="Calibri"/>
              </a:defRPr>
            </a:pPr>
          </a:p>
        </p:txBody>
      </p:sp>
      <p:sp>
        <p:nvSpPr>
          <p:cNvPr id="190" name="object 3"/>
          <p:cNvSpPr/>
          <p:nvPr/>
        </p:nvSpPr>
        <p:spPr>
          <a:xfrm>
            <a:off x="2165430" y="1288223"/>
            <a:ext cx="2439935" cy="657030"/>
          </a:xfrm>
          <a:prstGeom prst="rect">
            <a:avLst/>
          </a:prstGeom>
          <a:blipFill>
            <a:blip r:embed="rId2"/>
            <a:stretch>
              <a:fillRect/>
            </a:stretch>
          </a:blipFill>
          <a:ln w="12700">
            <a:miter lim="400000"/>
          </a:ln>
        </p:spPr>
        <p:txBody>
          <a:bodyPr tIns="91439" bIns="91439"/>
          <a:lstStyle/>
          <a:p>
            <a:pPr algn="l" defTabSz="1828800">
              <a:defRPr sz="3600">
                <a:solidFill>
                  <a:srgbClr val="000000"/>
                </a:solidFill>
                <a:latin typeface="Calibri"/>
                <a:ea typeface="Calibri"/>
                <a:cs typeface="Calibri"/>
                <a:sym typeface="Calibri"/>
              </a:defRPr>
            </a:pPr>
          </a:p>
        </p:txBody>
      </p:sp>
      <p:sp>
        <p:nvSpPr>
          <p:cNvPr id="191" name="object 4"/>
          <p:cNvSpPr/>
          <p:nvPr/>
        </p:nvSpPr>
        <p:spPr>
          <a:xfrm>
            <a:off x="4763510" y="1297043"/>
            <a:ext cx="2753747" cy="648207"/>
          </a:xfrm>
          <a:prstGeom prst="rect">
            <a:avLst/>
          </a:prstGeom>
          <a:blipFill>
            <a:blip r:embed="rId3"/>
            <a:stretch>
              <a:fillRect/>
            </a:stretch>
          </a:blipFill>
          <a:ln w="12700">
            <a:miter lim="400000"/>
          </a:ln>
        </p:spPr>
        <p:txBody>
          <a:bodyPr tIns="91439" bIns="91439"/>
          <a:lstStyle/>
          <a:p>
            <a:pPr algn="l" defTabSz="1828800">
              <a:defRPr sz="3600">
                <a:solidFill>
                  <a:srgbClr val="000000"/>
                </a:solidFill>
                <a:latin typeface="Calibri"/>
                <a:ea typeface="Calibri"/>
                <a:cs typeface="Calibri"/>
                <a:sym typeface="Calibri"/>
              </a:defRPr>
            </a:pPr>
          </a:p>
        </p:txBody>
      </p:sp>
      <p:grpSp>
        <p:nvGrpSpPr>
          <p:cNvPr id="195" name="object 5"/>
          <p:cNvGrpSpPr/>
          <p:nvPr/>
        </p:nvGrpSpPr>
        <p:grpSpPr>
          <a:xfrm>
            <a:off x="914330" y="914399"/>
            <a:ext cx="907061" cy="1244512"/>
            <a:chOff x="0" y="0"/>
            <a:chExt cx="907060" cy="1244510"/>
          </a:xfrm>
        </p:grpSpPr>
        <p:sp>
          <p:nvSpPr>
            <p:cNvPr id="192" name="Shape"/>
            <p:cNvSpPr/>
            <p:nvPr/>
          </p:nvSpPr>
          <p:spPr>
            <a:xfrm>
              <a:off x="0" y="850084"/>
              <a:ext cx="907061" cy="39442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7423" y="0"/>
                  </a:moveTo>
                  <a:lnTo>
                    <a:pt x="0" y="19"/>
                  </a:lnTo>
                  <a:lnTo>
                    <a:pt x="0" y="12309"/>
                  </a:lnTo>
                  <a:lnTo>
                    <a:pt x="4089" y="21600"/>
                  </a:lnTo>
                  <a:lnTo>
                    <a:pt x="17379" y="21600"/>
                  </a:lnTo>
                  <a:lnTo>
                    <a:pt x="21600" y="12309"/>
                  </a:lnTo>
                  <a:lnTo>
                    <a:pt x="21600" y="7472"/>
                  </a:lnTo>
                  <a:lnTo>
                    <a:pt x="7423" y="7472"/>
                  </a:lnTo>
                  <a:lnTo>
                    <a:pt x="7423" y="0"/>
                  </a:lnTo>
                  <a:close/>
                </a:path>
              </a:pathLst>
            </a:custGeom>
            <a:solidFill>
              <a:srgbClr val="F76900"/>
            </a:solidFill>
            <a:ln w="12700" cap="flat">
              <a:noFill/>
              <a:miter lim="400000"/>
            </a:ln>
            <a:effectLst/>
          </p:spPr>
          <p:txBody>
            <a:bodyPr wrap="square" lIns="91439" tIns="91439" rIns="91439" bIns="91439" numCol="1" anchor="t">
              <a:noAutofit/>
            </a:bodyPr>
            <a:lstStyle/>
            <a:p>
              <a:pPr algn="l" defTabSz="1828800">
                <a:defRPr sz="3600">
                  <a:solidFill>
                    <a:srgbClr val="000000"/>
                  </a:solidFill>
                  <a:latin typeface="Calibri"/>
                  <a:ea typeface="Calibri"/>
                  <a:cs typeface="Calibri"/>
                  <a:sym typeface="Calibri"/>
                </a:defRPr>
              </a:pPr>
            </a:p>
          </p:txBody>
        </p:sp>
        <p:sp>
          <p:nvSpPr>
            <p:cNvPr id="193" name="Shape"/>
            <p:cNvSpPr/>
            <p:nvPr/>
          </p:nvSpPr>
          <p:spPr>
            <a:xfrm>
              <a:off x="0" y="0"/>
              <a:ext cx="907061" cy="98653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7379" y="0"/>
                  </a:moveTo>
                  <a:lnTo>
                    <a:pt x="4089" y="0"/>
                  </a:lnTo>
                  <a:lnTo>
                    <a:pt x="0" y="3715"/>
                  </a:lnTo>
                  <a:lnTo>
                    <a:pt x="0" y="12729"/>
                  </a:lnTo>
                  <a:lnTo>
                    <a:pt x="3923" y="16368"/>
                  </a:lnTo>
                  <a:lnTo>
                    <a:pt x="14242" y="16368"/>
                  </a:lnTo>
                  <a:lnTo>
                    <a:pt x="14242" y="21600"/>
                  </a:lnTo>
                  <a:lnTo>
                    <a:pt x="21600" y="21600"/>
                  </a:lnTo>
                  <a:lnTo>
                    <a:pt x="21600" y="14519"/>
                  </a:lnTo>
                  <a:lnTo>
                    <a:pt x="17677" y="10879"/>
                  </a:lnTo>
                  <a:lnTo>
                    <a:pt x="7423" y="10879"/>
                  </a:lnTo>
                  <a:lnTo>
                    <a:pt x="7423" y="5648"/>
                  </a:lnTo>
                  <a:lnTo>
                    <a:pt x="21600" y="5648"/>
                  </a:lnTo>
                  <a:lnTo>
                    <a:pt x="21600" y="3715"/>
                  </a:lnTo>
                  <a:lnTo>
                    <a:pt x="17379" y="0"/>
                  </a:lnTo>
                  <a:close/>
                </a:path>
              </a:pathLst>
            </a:custGeom>
            <a:solidFill>
              <a:srgbClr val="F76900"/>
            </a:solidFill>
            <a:ln w="12700" cap="flat">
              <a:noFill/>
              <a:miter lim="400000"/>
            </a:ln>
            <a:effectLst/>
          </p:spPr>
          <p:txBody>
            <a:bodyPr wrap="square" lIns="91439" tIns="91439" rIns="91439" bIns="91439" numCol="1" anchor="t">
              <a:noAutofit/>
            </a:bodyPr>
            <a:lstStyle/>
            <a:p>
              <a:pPr algn="l" defTabSz="1828800">
                <a:defRPr sz="3600">
                  <a:solidFill>
                    <a:srgbClr val="000000"/>
                  </a:solidFill>
                  <a:latin typeface="Calibri"/>
                  <a:ea typeface="Calibri"/>
                  <a:cs typeface="Calibri"/>
                  <a:sym typeface="Calibri"/>
                </a:defRPr>
              </a:pPr>
            </a:p>
          </p:txBody>
        </p:sp>
        <p:sp>
          <p:nvSpPr>
            <p:cNvPr id="194" name="Shape"/>
            <p:cNvSpPr/>
            <p:nvPr/>
          </p:nvSpPr>
          <p:spPr>
            <a:xfrm>
              <a:off x="598084" y="257976"/>
              <a:ext cx="308977" cy="13642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0" y="0"/>
                  </a:lnTo>
                  <a:lnTo>
                    <a:pt x="0" y="21600"/>
                  </a:lnTo>
                  <a:lnTo>
                    <a:pt x="21600" y="21545"/>
                  </a:lnTo>
                  <a:lnTo>
                    <a:pt x="21600" y="0"/>
                  </a:lnTo>
                  <a:close/>
                </a:path>
              </a:pathLst>
            </a:custGeom>
            <a:noFill/>
            <a:ln w="12700" cap="flat">
              <a:noFill/>
              <a:miter lim="400000"/>
            </a:ln>
            <a:effectLst/>
          </p:spPr>
          <p:txBody>
            <a:bodyPr wrap="square" lIns="91439" tIns="91439" rIns="91439" bIns="91439" numCol="1" anchor="t">
              <a:noAutofit/>
            </a:bodyPr>
            <a:lstStyle/>
            <a:p>
              <a:pPr algn="l" defTabSz="1828800">
                <a:defRPr sz="3600">
                  <a:solidFill>
                    <a:srgbClr val="000000"/>
                  </a:solidFill>
                  <a:latin typeface="Calibri"/>
                  <a:ea typeface="Calibri"/>
                  <a:cs typeface="Calibri"/>
                  <a:sym typeface="Calibri"/>
                </a:defRPr>
              </a:pPr>
            </a:p>
          </p:txBody>
        </p:sp>
      </p:grpSp>
      <p:sp>
        <p:nvSpPr>
          <p:cNvPr id="196" name="object 6"/>
          <p:cNvSpPr txBox="1"/>
          <p:nvPr/>
        </p:nvSpPr>
        <p:spPr>
          <a:xfrm>
            <a:off x="515133" y="10706279"/>
            <a:ext cx="4458218" cy="706636"/>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indent="12700" algn="l" defTabSz="1828800">
              <a:spcBef>
                <a:spcPts val="200"/>
              </a:spcBef>
              <a:defRPr spc="-40" sz="5600">
                <a:solidFill>
                  <a:srgbClr val="F76900"/>
                </a:solidFill>
                <a:latin typeface="Calibri"/>
                <a:ea typeface="Calibri"/>
                <a:cs typeface="Calibri"/>
                <a:sym typeface="Calibri"/>
              </a:defRPr>
            </a:lvl1pPr>
          </a:lstStyle>
          <a:p>
            <a:pPr/>
            <a:r>
              <a:t>Peter Mathews</a:t>
            </a:r>
          </a:p>
        </p:txBody>
      </p:sp>
      <p:sp>
        <p:nvSpPr>
          <p:cNvPr id="197" name="object 7"/>
          <p:cNvSpPr/>
          <p:nvPr/>
        </p:nvSpPr>
        <p:spPr>
          <a:xfrm>
            <a:off x="10058400" y="-1"/>
            <a:ext cx="14325600" cy="13716000"/>
          </a:xfrm>
          <a:prstGeom prst="rect">
            <a:avLst/>
          </a:prstGeom>
          <a:blipFill>
            <a:blip r:embed="rId4"/>
            <a:stretch>
              <a:fillRect/>
            </a:stretch>
          </a:blipFill>
          <a:ln w="12700">
            <a:miter lim="400000"/>
          </a:ln>
        </p:spPr>
        <p:txBody>
          <a:bodyPr tIns="91439" bIns="91439"/>
          <a:lstStyle/>
          <a:p>
            <a:pPr algn="l" defTabSz="1828800">
              <a:defRPr sz="3600">
                <a:solidFill>
                  <a:srgbClr val="000000"/>
                </a:solidFill>
                <a:latin typeface="Calibri"/>
                <a:ea typeface="Calibri"/>
                <a:cs typeface="Calibri"/>
                <a:sym typeface="Calibri"/>
              </a:defRPr>
            </a:pPr>
          </a:p>
        </p:txBody>
      </p:sp>
      <p:sp>
        <p:nvSpPr>
          <p:cNvPr id="198" name="object 8"/>
          <p:cNvSpPr/>
          <p:nvPr/>
        </p:nvSpPr>
        <p:spPr>
          <a:xfrm>
            <a:off x="565933" y="11618053"/>
            <a:ext cx="7498081" cy="25401"/>
          </a:xfrm>
          <a:prstGeom prst="line">
            <a:avLst/>
          </a:prstGeom>
          <a:ln w="38100">
            <a:solidFill>
              <a:srgbClr val="F76900"/>
            </a:solidFill>
          </a:ln>
        </p:spPr>
        <p:txBody>
          <a:bodyPr tIns="91439" bIns="91439"/>
          <a:lstStyle/>
          <a:p>
            <a:pPr algn="l" defTabSz="1828800">
              <a:defRPr sz="3600">
                <a:solidFill>
                  <a:srgbClr val="000000"/>
                </a:solidFill>
                <a:latin typeface="Calibri"/>
                <a:ea typeface="Calibri"/>
                <a:cs typeface="Calibri"/>
                <a:sym typeface="Calibri"/>
              </a:defRPr>
            </a:pPr>
          </a:p>
        </p:txBody>
      </p:sp>
      <p:sp>
        <p:nvSpPr>
          <p:cNvPr id="199" name="object 9"/>
          <p:cNvSpPr txBox="1"/>
          <p:nvPr>
            <p:ph type="title"/>
          </p:nvPr>
        </p:nvSpPr>
        <p:spPr>
          <a:xfrm>
            <a:off x="540534" y="3246117"/>
            <a:ext cx="8694420" cy="2289811"/>
          </a:xfrm>
          <a:prstGeom prst="rect">
            <a:avLst/>
          </a:prstGeom>
        </p:spPr>
        <p:txBody>
          <a:bodyPr/>
          <a:lstStyle/>
          <a:p>
            <a:pPr indent="12700">
              <a:lnSpc>
                <a:spcPts val="10200"/>
              </a:lnSpc>
              <a:spcBef>
                <a:spcPts val="200"/>
              </a:spcBef>
              <a:defRPr spc="-200" sz="8800">
                <a:solidFill>
                  <a:srgbClr val="FFFFFF"/>
                </a:solidFill>
              </a:defRPr>
            </a:pPr>
            <a:r>
              <a:t>Masters of Science</a:t>
            </a:r>
          </a:p>
          <a:p>
            <a:pPr indent="12700">
              <a:lnSpc>
                <a:spcPts val="7200"/>
              </a:lnSpc>
              <a:defRPr b="0" spc="-200" sz="6200">
                <a:solidFill>
                  <a:srgbClr val="FFFFFF"/>
                </a:solidFill>
              </a:defRPr>
            </a:pPr>
            <a:r>
              <a:t>Applied Data Science</a:t>
            </a:r>
          </a:p>
        </p:txBody>
      </p:sp>
      <p:sp>
        <p:nvSpPr>
          <p:cNvPr id="200" name="object 10"/>
          <p:cNvSpPr txBox="1"/>
          <p:nvPr/>
        </p:nvSpPr>
        <p:spPr>
          <a:xfrm>
            <a:off x="560627" y="7442200"/>
            <a:ext cx="6193792" cy="804119"/>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12700" algn="l" defTabSz="1828800">
              <a:spcBef>
                <a:spcPts val="200"/>
              </a:spcBef>
              <a:defRPr spc="-30" sz="6200">
                <a:solidFill>
                  <a:srgbClr val="FFFFFF"/>
                </a:solidFill>
                <a:latin typeface="Calibri"/>
                <a:ea typeface="Calibri"/>
                <a:cs typeface="Calibri"/>
                <a:sym typeface="Calibri"/>
              </a:defRPr>
            </a:pPr>
            <a:r>
              <a:t>Portfolio</a:t>
            </a:r>
            <a:r>
              <a:rPr spc="-160"/>
              <a:t> </a:t>
            </a:r>
            <a:r>
              <a:rPr spc="-20"/>
              <a:t>Milestone</a:t>
            </a:r>
          </a:p>
        </p:txBody>
      </p:sp>
      <p:sp>
        <p:nvSpPr>
          <p:cNvPr id="201" name="object 11"/>
          <p:cNvSpPr txBox="1"/>
          <p:nvPr/>
        </p:nvSpPr>
        <p:spPr>
          <a:xfrm>
            <a:off x="540863" y="11848592"/>
            <a:ext cx="9393392" cy="13589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38100" algn="l" defTabSz="1828800">
              <a:spcBef>
                <a:spcPts val="200"/>
              </a:spcBef>
              <a:defRPr spc="-10" sz="2800">
                <a:solidFill>
                  <a:srgbClr val="F76900"/>
                </a:solidFill>
                <a:latin typeface="Verdana"/>
                <a:ea typeface="Verdana"/>
                <a:cs typeface="Verdana"/>
                <a:sym typeface="Verdana"/>
              </a:defRPr>
            </a:pPr>
            <a:r>
              <a:t>SUID: 455606416</a:t>
            </a:r>
          </a:p>
          <a:p>
            <a:pPr indent="38100" algn="l" defTabSz="1828800">
              <a:defRPr sz="2800">
                <a:solidFill>
                  <a:srgbClr val="F76900"/>
                </a:solidFill>
                <a:latin typeface="Verdana"/>
                <a:ea typeface="Verdana"/>
                <a:cs typeface="Verdana"/>
                <a:sym typeface="Verdana"/>
              </a:defRPr>
            </a:pPr>
            <a:r>
              <a:t>March</a:t>
            </a:r>
            <a:r>
              <a:t> 19th,</a:t>
            </a:r>
            <a:r>
              <a:rPr spc="-50"/>
              <a:t> </a:t>
            </a:r>
            <a:r>
              <a:rPr spc="-10"/>
              <a:t>2021</a:t>
            </a:r>
          </a:p>
          <a:p>
            <a:pPr indent="38100" algn="l" defTabSz="1828800">
              <a:spcBef>
                <a:spcPts val="1000"/>
              </a:spcBef>
              <a:defRPr spc="-65">
                <a:solidFill>
                  <a:srgbClr val="F76900"/>
                </a:solidFill>
                <a:latin typeface="Verdana"/>
                <a:ea typeface="Verdana"/>
                <a:cs typeface="Verdana"/>
                <a:sym typeface="Verdana"/>
              </a:defRPr>
            </a:pPr>
            <a:r>
              <a:t>https://github.com/pete_math/portfolio_milestone</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2" name="object 2"/>
          <p:cNvSpPr txBox="1"/>
          <p:nvPr/>
        </p:nvSpPr>
        <p:spPr>
          <a:xfrm>
            <a:off x="1382659" y="5998464"/>
            <a:ext cx="6849110" cy="137368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12700" algn="l" defTabSz="1828800">
              <a:spcBef>
                <a:spcPts val="200"/>
              </a:spcBef>
              <a:defRPr b="1" spc="-20" sz="10800">
                <a:solidFill>
                  <a:srgbClr val="FFFFFF"/>
                </a:solidFill>
                <a:latin typeface="Calibri"/>
                <a:ea typeface="Calibri"/>
                <a:cs typeface="Calibri"/>
                <a:sym typeface="Calibri"/>
              </a:defRPr>
            </a:pPr>
            <a:r>
              <a:t>Objective</a:t>
            </a:r>
            <a:r>
              <a:rPr spc="-190"/>
              <a:t> </a:t>
            </a:r>
            <a:r>
              <a:rPr spc="0"/>
              <a:t>2:</a:t>
            </a:r>
          </a:p>
        </p:txBody>
      </p:sp>
      <p:sp>
        <p:nvSpPr>
          <p:cNvPr id="273" name="object 3"/>
          <p:cNvSpPr txBox="1"/>
          <p:nvPr/>
        </p:nvSpPr>
        <p:spPr>
          <a:xfrm>
            <a:off x="1382773" y="8195054"/>
            <a:ext cx="7459982" cy="706636"/>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12700" algn="l" defTabSz="1828800">
              <a:spcBef>
                <a:spcPts val="200"/>
              </a:spcBef>
              <a:defRPr spc="-10" sz="5600">
                <a:solidFill>
                  <a:srgbClr val="000E54"/>
                </a:solidFill>
                <a:latin typeface="Calibri"/>
                <a:ea typeface="Calibri"/>
                <a:cs typeface="Calibri"/>
                <a:sym typeface="Calibri"/>
              </a:defRPr>
            </a:pPr>
            <a:r>
              <a:t>Collect </a:t>
            </a:r>
            <a:r>
              <a:rPr spc="0"/>
              <a:t>and </a:t>
            </a:r>
            <a:r>
              <a:rPr spc="-50"/>
              <a:t>Organize</a:t>
            </a:r>
            <a:r>
              <a:rPr spc="-110"/>
              <a:t> </a:t>
            </a:r>
            <a:r>
              <a:rPr spc="-40"/>
              <a:t>Data</a:t>
            </a:r>
          </a:p>
        </p:txBody>
      </p:sp>
      <p:sp>
        <p:nvSpPr>
          <p:cNvPr id="274" name="object 4"/>
          <p:cNvSpPr/>
          <p:nvPr/>
        </p:nvSpPr>
        <p:spPr>
          <a:xfrm>
            <a:off x="12984480" y="-1"/>
            <a:ext cx="11399521" cy="13716000"/>
          </a:xfrm>
          <a:prstGeom prst="rect">
            <a:avLst/>
          </a:prstGeom>
          <a:blipFill>
            <a:blip r:embed="rId2"/>
            <a:stretch>
              <a:fillRect/>
            </a:stretch>
          </a:blipFill>
          <a:ln w="12700">
            <a:miter lim="400000"/>
          </a:ln>
        </p:spPr>
        <p:txBody>
          <a:bodyPr tIns="91439" bIns="91439"/>
          <a:lstStyle/>
          <a:p>
            <a:pPr algn="l" defTabSz="1828800">
              <a:defRPr sz="3600">
                <a:solidFill>
                  <a:srgbClr val="000000"/>
                </a:solidFill>
                <a:latin typeface="Calibri"/>
                <a:ea typeface="Calibri"/>
                <a:cs typeface="Calibri"/>
                <a:sym typeface="Calibri"/>
              </a:defRPr>
            </a:pP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6" name="object 2"/>
          <p:cNvSpPr txBox="1"/>
          <p:nvPr/>
        </p:nvSpPr>
        <p:spPr>
          <a:xfrm>
            <a:off x="1651000" y="12881864"/>
            <a:ext cx="2254250" cy="293936"/>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12700" algn="l" defTabSz="1828800">
              <a:spcBef>
                <a:spcPts val="200"/>
              </a:spcBef>
              <a:defRPr spc="-9" sz="2200">
                <a:solidFill>
                  <a:srgbClr val="F76900"/>
                </a:solidFill>
                <a:latin typeface="Calibri"/>
                <a:ea typeface="Calibri"/>
                <a:cs typeface="Calibri"/>
                <a:sym typeface="Calibri"/>
              </a:defRPr>
            </a:pPr>
            <a:r>
              <a:t>Syracuse</a:t>
            </a:r>
            <a:r>
              <a:rPr spc="-110"/>
              <a:t> </a:t>
            </a:r>
            <a:r>
              <a:t>University</a:t>
            </a:r>
          </a:p>
        </p:txBody>
      </p:sp>
      <p:sp>
        <p:nvSpPr>
          <p:cNvPr id="277" name="object 3"/>
          <p:cNvSpPr txBox="1"/>
          <p:nvPr/>
        </p:nvSpPr>
        <p:spPr>
          <a:xfrm>
            <a:off x="22548938" y="12901168"/>
            <a:ext cx="180341" cy="24874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indent="12700" algn="l" defTabSz="1828800">
              <a:spcBef>
                <a:spcPts val="200"/>
              </a:spcBef>
              <a:defRPr sz="2000">
                <a:solidFill>
                  <a:srgbClr val="F76900"/>
                </a:solidFill>
                <a:latin typeface="Calibri"/>
                <a:ea typeface="Calibri"/>
                <a:cs typeface="Calibri"/>
                <a:sym typeface="Calibri"/>
              </a:defRPr>
            </a:lvl1pPr>
          </a:lstStyle>
          <a:p>
            <a:pPr/>
            <a:r>
              <a:t>3</a:t>
            </a:r>
          </a:p>
        </p:txBody>
      </p:sp>
      <p:sp>
        <p:nvSpPr>
          <p:cNvPr id="278" name="object 4"/>
          <p:cNvSpPr/>
          <p:nvPr/>
        </p:nvSpPr>
        <p:spPr>
          <a:xfrm>
            <a:off x="11594592" y="-1"/>
            <a:ext cx="12783313" cy="13716000"/>
          </a:xfrm>
          <a:prstGeom prst="rect">
            <a:avLst/>
          </a:prstGeom>
          <a:blipFill>
            <a:blip r:embed="rId2"/>
            <a:stretch>
              <a:fillRect/>
            </a:stretch>
          </a:blipFill>
          <a:ln w="12700">
            <a:miter lim="400000"/>
          </a:ln>
        </p:spPr>
        <p:txBody>
          <a:bodyPr tIns="91439" bIns="91439"/>
          <a:lstStyle/>
          <a:p>
            <a:pPr algn="l" defTabSz="1828800">
              <a:defRPr sz="3600">
                <a:solidFill>
                  <a:srgbClr val="000000"/>
                </a:solidFill>
                <a:latin typeface="Calibri"/>
                <a:ea typeface="Calibri"/>
                <a:cs typeface="Calibri"/>
                <a:sym typeface="Calibri"/>
              </a:defRPr>
            </a:pPr>
          </a:p>
        </p:txBody>
      </p:sp>
      <p:sp>
        <p:nvSpPr>
          <p:cNvPr id="279" name="object 5"/>
          <p:cNvSpPr/>
          <p:nvPr/>
        </p:nvSpPr>
        <p:spPr>
          <a:xfrm>
            <a:off x="0" y="-1"/>
            <a:ext cx="24384000" cy="13716000"/>
          </a:xfrm>
          <a:prstGeom prst="rect">
            <a:avLst/>
          </a:prstGeom>
          <a:solidFill>
            <a:srgbClr val="FFFFFF"/>
          </a:solidFill>
          <a:ln w="12700">
            <a:miter lim="400000"/>
          </a:ln>
        </p:spPr>
        <p:txBody>
          <a:bodyPr tIns="91439" bIns="91439"/>
          <a:lstStyle/>
          <a:p>
            <a:pPr algn="l" defTabSz="1828800">
              <a:defRPr sz="3600">
                <a:solidFill>
                  <a:srgbClr val="000000"/>
                </a:solidFill>
                <a:latin typeface="Calibri"/>
                <a:ea typeface="Calibri"/>
                <a:cs typeface="Calibri"/>
                <a:sym typeface="Calibri"/>
              </a:defRPr>
            </a:pPr>
          </a:p>
        </p:txBody>
      </p:sp>
      <p:sp>
        <p:nvSpPr>
          <p:cNvPr id="280" name="object 6"/>
          <p:cNvSpPr txBox="1"/>
          <p:nvPr>
            <p:ph type="title"/>
          </p:nvPr>
        </p:nvSpPr>
        <p:spPr>
          <a:xfrm>
            <a:off x="1792876" y="973268"/>
            <a:ext cx="16231018" cy="1884741"/>
          </a:xfrm>
          <a:prstGeom prst="rect">
            <a:avLst/>
          </a:prstGeom>
        </p:spPr>
        <p:txBody>
          <a:bodyPr/>
          <a:lstStyle/>
          <a:p>
            <a:pPr indent="12064" defTabSz="1737360">
              <a:spcBef>
                <a:spcPts val="100"/>
              </a:spcBef>
              <a:defRPr spc="-190" sz="8360"/>
            </a:pPr>
            <a:r>
              <a:t>Objective </a:t>
            </a:r>
            <a:r>
              <a:rPr spc="0"/>
              <a:t>2: </a:t>
            </a:r>
            <a:r>
              <a:t>Collect </a:t>
            </a:r>
            <a:r>
              <a:rPr spc="0"/>
              <a:t>and </a:t>
            </a:r>
            <a:r>
              <a:t>Organize Data</a:t>
            </a:r>
          </a:p>
        </p:txBody>
      </p:sp>
      <p:sp>
        <p:nvSpPr>
          <p:cNvPr id="281" name="object 7"/>
          <p:cNvSpPr txBox="1"/>
          <p:nvPr/>
        </p:nvSpPr>
        <p:spPr>
          <a:xfrm>
            <a:off x="1676400" y="4236720"/>
            <a:ext cx="19168626" cy="496316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L="469900" marR="232409" indent="-457200" algn="l" defTabSz="1828800">
              <a:lnSpc>
                <a:spcPts val="4600"/>
              </a:lnSpc>
              <a:spcBef>
                <a:spcPts val="2200"/>
              </a:spcBef>
              <a:buClr>
                <a:srgbClr val="F76900"/>
              </a:buClr>
              <a:buSzPct val="100000"/>
              <a:buFont typeface="Arial"/>
              <a:buChar char="•"/>
              <a:tabLst>
                <a:tab pos="482600" algn="l"/>
              </a:tabLst>
              <a:defRPr spc="-30" sz="4800">
                <a:solidFill>
                  <a:srgbClr val="000E54"/>
                </a:solidFill>
                <a:latin typeface="Calibri"/>
                <a:ea typeface="Calibri"/>
                <a:cs typeface="Calibri"/>
                <a:sym typeface="Calibri"/>
              </a:defRPr>
            </a:pPr>
            <a:r>
              <a:t>Data comes in multiple formats.</a:t>
            </a:r>
          </a:p>
          <a:p>
            <a:pPr marL="469900" marR="232409" indent="-457200" algn="l" defTabSz="1828800">
              <a:lnSpc>
                <a:spcPts val="4600"/>
              </a:lnSpc>
              <a:spcBef>
                <a:spcPts val="2200"/>
              </a:spcBef>
              <a:buClr>
                <a:srgbClr val="F76900"/>
              </a:buClr>
              <a:buSzPct val="100000"/>
              <a:buFont typeface="Arial"/>
              <a:buChar char="•"/>
              <a:tabLst>
                <a:tab pos="482600" algn="l"/>
              </a:tabLst>
              <a:defRPr spc="-30" sz="4800">
                <a:solidFill>
                  <a:srgbClr val="000E54"/>
                </a:solidFill>
                <a:latin typeface="Calibri"/>
                <a:ea typeface="Calibri"/>
                <a:cs typeface="Calibri"/>
                <a:sym typeface="Calibri"/>
              </a:defRPr>
            </a:pPr>
            <a:r>
              <a:t>Two primary ways of describing these formats are structured and unstructured data.</a:t>
            </a:r>
          </a:p>
          <a:p>
            <a:pPr marL="469900" marR="232409" indent="-457200" algn="l" defTabSz="1828800">
              <a:lnSpc>
                <a:spcPts val="4600"/>
              </a:lnSpc>
              <a:spcBef>
                <a:spcPts val="2200"/>
              </a:spcBef>
              <a:buClr>
                <a:srgbClr val="F76900"/>
              </a:buClr>
              <a:buSzPct val="100000"/>
              <a:buFont typeface="Arial"/>
              <a:buChar char="•"/>
              <a:tabLst>
                <a:tab pos="482600" algn="l"/>
              </a:tabLst>
              <a:defRPr spc="-30" sz="4800">
                <a:solidFill>
                  <a:srgbClr val="000E54"/>
                </a:solidFill>
                <a:latin typeface="Calibri"/>
                <a:ea typeface="Calibri"/>
                <a:cs typeface="Calibri"/>
                <a:sym typeface="Calibri"/>
              </a:defRPr>
            </a:pPr>
            <a:r>
              <a:t>Structured data is highly-organized and formatted in a way so it's easily searchable</a:t>
            </a:r>
          </a:p>
          <a:p>
            <a:pPr marL="469900" marR="232409" indent="-457200" algn="l" defTabSz="1828800">
              <a:lnSpc>
                <a:spcPts val="4600"/>
              </a:lnSpc>
              <a:spcBef>
                <a:spcPts val="2200"/>
              </a:spcBef>
              <a:buClr>
                <a:srgbClr val="F76900"/>
              </a:buClr>
              <a:buSzPct val="100000"/>
              <a:buFont typeface="Arial"/>
              <a:buChar char="•"/>
              <a:tabLst>
                <a:tab pos="482600" algn="l"/>
              </a:tabLst>
              <a:defRPr spc="-30" sz="4800">
                <a:solidFill>
                  <a:srgbClr val="000E54"/>
                </a:solidFill>
                <a:latin typeface="Calibri"/>
                <a:ea typeface="Calibri"/>
                <a:cs typeface="Calibri"/>
                <a:sym typeface="Calibri"/>
              </a:defRPr>
            </a:pPr>
            <a:r>
              <a:t>Unstructured data has no pre-defined format or organization, making it much more difficult to collect, process, and analyze.</a:t>
            </a:r>
          </a:p>
        </p:txBody>
      </p:sp>
      <p:sp>
        <p:nvSpPr>
          <p:cNvPr id="282" name="object 2"/>
          <p:cNvSpPr txBox="1"/>
          <p:nvPr/>
        </p:nvSpPr>
        <p:spPr>
          <a:xfrm>
            <a:off x="1651000" y="12881864"/>
            <a:ext cx="2254250" cy="293936"/>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12700" algn="l" defTabSz="1828800">
              <a:spcBef>
                <a:spcPts val="200"/>
              </a:spcBef>
              <a:defRPr spc="-9" sz="2200">
                <a:solidFill>
                  <a:srgbClr val="F76900"/>
                </a:solidFill>
                <a:latin typeface="Calibri"/>
                <a:ea typeface="Calibri"/>
                <a:cs typeface="Calibri"/>
                <a:sym typeface="Calibri"/>
              </a:defRPr>
            </a:pPr>
            <a:r>
              <a:t>Syracuse</a:t>
            </a:r>
            <a:r>
              <a:rPr spc="-110"/>
              <a:t> </a:t>
            </a:r>
            <a:r>
              <a:t>University</a:t>
            </a:r>
          </a:p>
        </p:txBody>
      </p:sp>
      <p:sp>
        <p:nvSpPr>
          <p:cNvPr id="283" name="object 3"/>
          <p:cNvSpPr txBox="1"/>
          <p:nvPr/>
        </p:nvSpPr>
        <p:spPr>
          <a:xfrm>
            <a:off x="22548938" y="12901168"/>
            <a:ext cx="180341" cy="24874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indent="12700" algn="l" defTabSz="1828800">
              <a:spcBef>
                <a:spcPts val="200"/>
              </a:spcBef>
              <a:defRPr sz="2000">
                <a:solidFill>
                  <a:srgbClr val="F76900"/>
                </a:solidFill>
                <a:latin typeface="Calibri"/>
                <a:ea typeface="Calibri"/>
                <a:cs typeface="Calibri"/>
                <a:sym typeface="Calibri"/>
              </a:defRPr>
            </a:lvl1pPr>
          </a:lstStyle>
          <a:p>
            <a:pPr/>
            <a:r>
              <a:t>9</a:t>
            </a:r>
          </a:p>
        </p:txBody>
      </p:sp>
      <p:sp>
        <p:nvSpPr>
          <p:cNvPr id="284" name="bk object 16"/>
          <p:cNvSpPr/>
          <p:nvPr/>
        </p:nvSpPr>
        <p:spPr>
          <a:xfrm>
            <a:off x="1676399" y="12711690"/>
            <a:ext cx="21031202" cy="25396"/>
          </a:xfrm>
          <a:prstGeom prst="line">
            <a:avLst/>
          </a:prstGeom>
          <a:ln w="12700">
            <a:solidFill>
              <a:srgbClr val="F76900"/>
            </a:solidFill>
          </a:ln>
        </p:spPr>
        <p:txBody>
          <a:bodyPr tIns="91439" bIns="91439"/>
          <a:lstStyle/>
          <a:p>
            <a:pPr algn="l" defTabSz="1828800">
              <a:defRPr sz="3600">
                <a:solidFill>
                  <a:srgbClr val="000000"/>
                </a:solidFill>
                <a:latin typeface="Calibri"/>
                <a:ea typeface="Calibri"/>
                <a:cs typeface="Calibri"/>
                <a:sym typeface="Calibri"/>
              </a:defRPr>
            </a:pPr>
          </a:p>
        </p:txBody>
      </p:sp>
      <p:sp>
        <p:nvSpPr>
          <p:cNvPr id="285" name="Structured and Unstructured data"/>
          <p:cNvSpPr txBox="1"/>
          <p:nvPr/>
        </p:nvSpPr>
        <p:spPr>
          <a:xfrm>
            <a:off x="1882839" y="2364990"/>
            <a:ext cx="10751384" cy="941805"/>
          </a:xfrm>
          <a:prstGeom prst="rect">
            <a:avLst/>
          </a:prstGeom>
          <a:ln w="12700">
            <a:miter lim="400000"/>
          </a:ln>
          <a:extLst>
            <a:ext uri="{C572A759-6A51-4108-AA02-DFA0A04FC94B}">
              <ma14:wrappingTextBoxFlag xmlns:ma14="http://schemas.microsoft.com/office/mac/drawingml/2011/main" val="1"/>
            </a:ext>
          </a:extLst>
        </p:spPr>
        <p:txBody>
          <a:bodyPr wrap="none" tIns="91439" bIns="91439">
            <a:spAutoFit/>
          </a:bodyPr>
          <a:lstStyle>
            <a:lvl1pPr indent="12700" algn="l" defTabSz="1828800">
              <a:spcBef>
                <a:spcPts val="1800"/>
              </a:spcBef>
              <a:defRPr b="1" spc="-30" sz="6000">
                <a:solidFill>
                  <a:srgbClr val="000E54"/>
                </a:solidFill>
                <a:latin typeface="Calibri"/>
                <a:ea typeface="Calibri"/>
                <a:cs typeface="Calibri"/>
                <a:sym typeface="Calibri"/>
              </a:defRPr>
            </a:lvl1pPr>
          </a:lstStyle>
          <a:p>
            <a:pPr/>
            <a:r>
              <a:t>Structured and Unstructured data</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7" name="object 2"/>
          <p:cNvSpPr txBox="1"/>
          <p:nvPr/>
        </p:nvSpPr>
        <p:spPr>
          <a:xfrm>
            <a:off x="1651000" y="12881864"/>
            <a:ext cx="2254250" cy="293936"/>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12700" algn="l" defTabSz="1828800">
              <a:spcBef>
                <a:spcPts val="200"/>
              </a:spcBef>
              <a:defRPr spc="-9" sz="2200">
                <a:solidFill>
                  <a:srgbClr val="F76900"/>
                </a:solidFill>
                <a:latin typeface="Calibri"/>
                <a:ea typeface="Calibri"/>
                <a:cs typeface="Calibri"/>
                <a:sym typeface="Calibri"/>
              </a:defRPr>
            </a:pPr>
            <a:r>
              <a:t>Syracuse</a:t>
            </a:r>
            <a:r>
              <a:rPr spc="-110"/>
              <a:t> </a:t>
            </a:r>
            <a:r>
              <a:t>University</a:t>
            </a:r>
          </a:p>
        </p:txBody>
      </p:sp>
      <p:sp>
        <p:nvSpPr>
          <p:cNvPr id="288" name="object 3"/>
          <p:cNvSpPr txBox="1"/>
          <p:nvPr/>
        </p:nvSpPr>
        <p:spPr>
          <a:xfrm>
            <a:off x="22418761" y="12901168"/>
            <a:ext cx="311151" cy="24874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indent="12700" algn="l" defTabSz="1828800">
              <a:spcBef>
                <a:spcPts val="200"/>
              </a:spcBef>
              <a:defRPr spc="9" sz="2000">
                <a:solidFill>
                  <a:srgbClr val="F76900"/>
                </a:solidFill>
                <a:latin typeface="Calibri"/>
                <a:ea typeface="Calibri"/>
                <a:cs typeface="Calibri"/>
                <a:sym typeface="Calibri"/>
              </a:defRPr>
            </a:lvl1pPr>
          </a:lstStyle>
          <a:p>
            <a:pPr/>
            <a:r>
              <a:t>12</a:t>
            </a:r>
          </a:p>
        </p:txBody>
      </p:sp>
      <p:sp>
        <p:nvSpPr>
          <p:cNvPr id="289" name="object 4"/>
          <p:cNvSpPr txBox="1"/>
          <p:nvPr>
            <p:ph type="title"/>
          </p:nvPr>
        </p:nvSpPr>
        <p:spPr>
          <a:xfrm>
            <a:off x="1651000" y="1358389"/>
            <a:ext cx="14542769" cy="1148081"/>
          </a:xfrm>
          <a:prstGeom prst="rect">
            <a:avLst/>
          </a:prstGeom>
        </p:spPr>
        <p:txBody>
          <a:bodyPr/>
          <a:lstStyle/>
          <a:p>
            <a:pPr indent="12700">
              <a:spcBef>
                <a:spcPts val="200"/>
              </a:spcBef>
              <a:defRPr spc="-200"/>
            </a:pPr>
            <a:r>
              <a:t>Objective </a:t>
            </a:r>
            <a:r>
              <a:rPr spc="0"/>
              <a:t>2: </a:t>
            </a:r>
            <a:r>
              <a:t>Collect </a:t>
            </a:r>
            <a:r>
              <a:rPr spc="0"/>
              <a:t>and </a:t>
            </a:r>
            <a:r>
              <a:t>Organize Data</a:t>
            </a:r>
          </a:p>
        </p:txBody>
      </p:sp>
      <p:sp>
        <p:nvSpPr>
          <p:cNvPr id="290" name="object 5"/>
          <p:cNvSpPr txBox="1"/>
          <p:nvPr/>
        </p:nvSpPr>
        <p:spPr>
          <a:xfrm>
            <a:off x="1650999" y="2675379"/>
            <a:ext cx="21023582" cy="8517186"/>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12700" algn="l" defTabSz="1828800">
              <a:spcBef>
                <a:spcPts val="1800"/>
              </a:spcBef>
              <a:defRPr b="1" spc="-30" sz="6000">
                <a:solidFill>
                  <a:srgbClr val="000E54"/>
                </a:solidFill>
                <a:latin typeface="Calibri"/>
                <a:ea typeface="Calibri"/>
                <a:cs typeface="Calibri"/>
                <a:sym typeface="Calibri"/>
              </a:defRPr>
            </a:pPr>
            <a:r>
              <a:t>Administration </a:t>
            </a:r>
            <a:r>
              <a:rPr spc="-10"/>
              <a:t>Concepts and </a:t>
            </a:r>
            <a:r>
              <a:t>Database </a:t>
            </a:r>
            <a:r>
              <a:rPr spc="-20"/>
              <a:t>Management</a:t>
            </a:r>
            <a:r>
              <a:rPr spc="40"/>
              <a:t> </a:t>
            </a:r>
            <a:r>
              <a:rPr spc="-60"/>
              <a:t>(IST-659)</a:t>
            </a:r>
          </a:p>
          <a:p>
            <a:pPr marL="469900" marR="454658" indent="-457200" algn="l" defTabSz="1828800">
              <a:lnSpc>
                <a:spcPct val="90300"/>
              </a:lnSpc>
              <a:spcBef>
                <a:spcPts val="2200"/>
              </a:spcBef>
              <a:buClr>
                <a:srgbClr val="F76900"/>
              </a:buClr>
              <a:buSzPct val="100000"/>
              <a:buFont typeface="Arial"/>
              <a:buChar char="•"/>
              <a:tabLst>
                <a:tab pos="482600" algn="l"/>
              </a:tabLst>
              <a:defRPr spc="-10" sz="6000">
                <a:solidFill>
                  <a:srgbClr val="000E54"/>
                </a:solidFill>
                <a:latin typeface="Calibri"/>
                <a:ea typeface="Calibri"/>
                <a:cs typeface="Calibri"/>
                <a:sym typeface="Calibri"/>
              </a:defRPr>
            </a:pPr>
            <a:r>
              <a:t>This project aimed to design a database for a web-based commercial real estate deal (sales and loans) tracking system for use by commercial real estate brokers (both sales and financing).</a:t>
            </a:r>
          </a:p>
          <a:p>
            <a:pPr marL="469900" marR="10160" indent="-457200" algn="l" defTabSz="1828800">
              <a:lnSpc>
                <a:spcPct val="90000"/>
              </a:lnSpc>
              <a:spcBef>
                <a:spcPts val="2400"/>
              </a:spcBef>
              <a:buClr>
                <a:srgbClr val="F76900"/>
              </a:buClr>
              <a:buSzPct val="100000"/>
              <a:buFont typeface="Arial"/>
              <a:buChar char="•"/>
              <a:tabLst>
                <a:tab pos="635000" algn="l"/>
                <a:tab pos="635000" algn="l"/>
              </a:tabLst>
              <a:defRPr sz="3600">
                <a:solidFill>
                  <a:srgbClr val="000000"/>
                </a:solidFill>
                <a:latin typeface="Calibri"/>
                <a:ea typeface="Calibri"/>
                <a:cs typeface="Calibri"/>
                <a:sym typeface="Calibri"/>
              </a:defRPr>
            </a:pPr>
            <a:r>
              <a:t>	</a:t>
            </a:r>
            <a:r>
              <a:rPr sz="6000">
                <a:solidFill>
                  <a:srgbClr val="000E54"/>
                </a:solidFill>
              </a:rPr>
              <a:t>I </a:t>
            </a:r>
            <a:r>
              <a:rPr spc="-20" sz="6000">
                <a:solidFill>
                  <a:srgbClr val="000E54"/>
                </a:solidFill>
              </a:rPr>
              <a:t>successfully </a:t>
            </a:r>
            <a:r>
              <a:rPr spc="-40" sz="6000">
                <a:solidFill>
                  <a:srgbClr val="000E54"/>
                </a:solidFill>
              </a:rPr>
              <a:t>demonstrated </a:t>
            </a:r>
            <a:r>
              <a:rPr spc="-10" sz="6000">
                <a:solidFill>
                  <a:srgbClr val="000E54"/>
                </a:solidFill>
              </a:rPr>
              <a:t>skills in </a:t>
            </a:r>
            <a:r>
              <a:rPr spc="-40" sz="6000">
                <a:solidFill>
                  <a:srgbClr val="000E54"/>
                </a:solidFill>
              </a:rPr>
              <a:t>data </a:t>
            </a:r>
            <a:r>
              <a:rPr spc="-20" sz="6000">
                <a:solidFill>
                  <a:srgbClr val="000E54"/>
                </a:solidFill>
              </a:rPr>
              <a:t>management </a:t>
            </a:r>
            <a:r>
              <a:rPr spc="-10" sz="6000">
                <a:solidFill>
                  <a:srgbClr val="000E54"/>
                </a:solidFill>
              </a:rPr>
              <a:t>and  </a:t>
            </a:r>
            <a:r>
              <a:rPr spc="-40" sz="6000">
                <a:solidFill>
                  <a:srgbClr val="000E54"/>
                </a:solidFill>
              </a:rPr>
              <a:t>organization </a:t>
            </a:r>
            <a:r>
              <a:rPr spc="-20" sz="6000">
                <a:solidFill>
                  <a:srgbClr val="000E54"/>
                </a:solidFill>
              </a:rPr>
              <a:t>by taking </a:t>
            </a:r>
            <a:r>
              <a:rPr spc="-30" sz="6000">
                <a:solidFill>
                  <a:srgbClr val="000E54"/>
                </a:solidFill>
              </a:rPr>
              <a:t>collected information from a web </a:t>
            </a:r>
            <a:r>
              <a:rPr spc="-40" sz="6000">
                <a:solidFill>
                  <a:srgbClr val="000E54"/>
                </a:solidFill>
              </a:rPr>
              <a:t>form</a:t>
            </a:r>
            <a:r>
              <a:rPr spc="-20" sz="6000">
                <a:solidFill>
                  <a:srgbClr val="000E54"/>
                </a:solidFill>
              </a:rPr>
              <a:t> </a:t>
            </a:r>
            <a:r>
              <a:rPr spc="-40" sz="6000">
                <a:solidFill>
                  <a:srgbClr val="000E54"/>
                </a:solidFill>
              </a:rPr>
              <a:t>to </a:t>
            </a:r>
            <a:r>
              <a:rPr spc="-10" sz="6000">
                <a:solidFill>
                  <a:srgbClr val="000E54"/>
                </a:solidFill>
              </a:rPr>
              <a:t>build </a:t>
            </a:r>
            <a:r>
              <a:rPr sz="6000">
                <a:solidFill>
                  <a:srgbClr val="000E54"/>
                </a:solidFill>
              </a:rPr>
              <a:t>a </a:t>
            </a:r>
            <a:r>
              <a:rPr spc="-10" sz="6000">
                <a:solidFill>
                  <a:srgbClr val="000E54"/>
                </a:solidFill>
              </a:rPr>
              <a:t>SQL </a:t>
            </a:r>
            <a:r>
              <a:rPr spc="-20" sz="6000">
                <a:solidFill>
                  <a:srgbClr val="000E54"/>
                </a:solidFill>
              </a:rPr>
              <a:t>database </a:t>
            </a:r>
            <a:r>
              <a:rPr spc="-10" sz="6000">
                <a:solidFill>
                  <a:srgbClr val="000E54"/>
                </a:solidFill>
              </a:rPr>
              <a:t>using </a:t>
            </a:r>
            <a:r>
              <a:rPr spc="-20" sz="6000">
                <a:solidFill>
                  <a:srgbClr val="000E54"/>
                </a:solidFill>
              </a:rPr>
              <a:t>Microsoft </a:t>
            </a:r>
            <a:r>
              <a:rPr spc="-10" sz="6000">
                <a:solidFill>
                  <a:srgbClr val="000E54"/>
                </a:solidFill>
              </a:rPr>
              <a:t>Sql Server.</a:t>
            </a:r>
            <a:endParaRPr sz="6000"/>
          </a:p>
          <a:p>
            <a:pPr marL="469900" marR="454658" indent="-457200" algn="l" defTabSz="1828800">
              <a:lnSpc>
                <a:spcPct val="90300"/>
              </a:lnSpc>
              <a:spcBef>
                <a:spcPts val="2200"/>
              </a:spcBef>
              <a:buClr>
                <a:srgbClr val="F76900"/>
              </a:buClr>
              <a:buSzPct val="100000"/>
              <a:buFont typeface="Arial"/>
              <a:buChar char="•"/>
              <a:tabLst>
                <a:tab pos="482600" algn="l"/>
              </a:tabLst>
              <a:defRPr spc="-10" sz="6000">
                <a:solidFill>
                  <a:srgbClr val="000E54"/>
                </a:solidFill>
                <a:latin typeface="Calibri"/>
                <a:ea typeface="Calibri"/>
                <a:cs typeface="Calibri"/>
                <a:sym typeface="Calibri"/>
              </a:defRPr>
            </a:pPr>
            <a:r>
              <a:t>Once collected, I was able to query the database using SQL to answer data questions and gain insight.</a:t>
            </a: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2" name="object 2"/>
          <p:cNvSpPr txBox="1"/>
          <p:nvPr/>
        </p:nvSpPr>
        <p:spPr>
          <a:xfrm>
            <a:off x="1651000" y="12881864"/>
            <a:ext cx="2254250" cy="293936"/>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12700" algn="l" defTabSz="1828800">
              <a:spcBef>
                <a:spcPts val="200"/>
              </a:spcBef>
              <a:defRPr spc="-9" sz="2200">
                <a:solidFill>
                  <a:srgbClr val="F76900"/>
                </a:solidFill>
                <a:latin typeface="Calibri"/>
                <a:ea typeface="Calibri"/>
                <a:cs typeface="Calibri"/>
                <a:sym typeface="Calibri"/>
              </a:defRPr>
            </a:pPr>
            <a:r>
              <a:t>Syracuse</a:t>
            </a:r>
            <a:r>
              <a:rPr spc="-110"/>
              <a:t> </a:t>
            </a:r>
            <a:r>
              <a:t>University</a:t>
            </a:r>
          </a:p>
        </p:txBody>
      </p:sp>
      <p:sp>
        <p:nvSpPr>
          <p:cNvPr id="293" name="object 3"/>
          <p:cNvSpPr txBox="1"/>
          <p:nvPr/>
        </p:nvSpPr>
        <p:spPr>
          <a:xfrm>
            <a:off x="22418761" y="12901168"/>
            <a:ext cx="311151" cy="24874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indent="12700" algn="l" defTabSz="1828800">
              <a:spcBef>
                <a:spcPts val="200"/>
              </a:spcBef>
              <a:defRPr spc="9" sz="2000">
                <a:solidFill>
                  <a:srgbClr val="F76900"/>
                </a:solidFill>
                <a:latin typeface="Calibri"/>
                <a:ea typeface="Calibri"/>
                <a:cs typeface="Calibri"/>
                <a:sym typeface="Calibri"/>
              </a:defRPr>
            </a:lvl1pPr>
          </a:lstStyle>
          <a:p>
            <a:pPr/>
            <a:r>
              <a:t>13</a:t>
            </a:r>
          </a:p>
        </p:txBody>
      </p:sp>
      <p:sp>
        <p:nvSpPr>
          <p:cNvPr id="294" name="object 4"/>
          <p:cNvSpPr txBox="1"/>
          <p:nvPr>
            <p:ph type="title"/>
          </p:nvPr>
        </p:nvSpPr>
        <p:spPr>
          <a:xfrm>
            <a:off x="1651000" y="1079214"/>
            <a:ext cx="14541500" cy="1148081"/>
          </a:xfrm>
          <a:prstGeom prst="rect">
            <a:avLst/>
          </a:prstGeom>
        </p:spPr>
        <p:txBody>
          <a:bodyPr/>
          <a:lstStyle/>
          <a:p>
            <a:pPr indent="12700">
              <a:spcBef>
                <a:spcPts val="200"/>
              </a:spcBef>
              <a:defRPr spc="-200"/>
            </a:pPr>
            <a:r>
              <a:t>Objective </a:t>
            </a:r>
            <a:r>
              <a:rPr spc="0"/>
              <a:t>2: </a:t>
            </a:r>
            <a:r>
              <a:t>Collect </a:t>
            </a:r>
            <a:r>
              <a:rPr spc="0"/>
              <a:t>and </a:t>
            </a:r>
            <a:r>
              <a:t>Organize Data</a:t>
            </a:r>
          </a:p>
        </p:txBody>
      </p:sp>
      <p:sp>
        <p:nvSpPr>
          <p:cNvPr id="295" name="object 6"/>
          <p:cNvSpPr txBox="1"/>
          <p:nvPr/>
        </p:nvSpPr>
        <p:spPr>
          <a:xfrm>
            <a:off x="16013486" y="12115512"/>
            <a:ext cx="2726691" cy="241648"/>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12700" algn="l" defTabSz="1828800">
              <a:spcBef>
                <a:spcPts val="200"/>
              </a:spcBef>
              <a:defRPr i="1" spc="30" sz="1800">
                <a:solidFill>
                  <a:srgbClr val="44546A"/>
                </a:solidFill>
                <a:latin typeface="Calibri"/>
                <a:ea typeface="Calibri"/>
                <a:cs typeface="Calibri"/>
                <a:sym typeface="Calibri"/>
              </a:defRPr>
            </a:pPr>
            <a:r>
              <a:t>Figure </a:t>
            </a:r>
            <a:r>
              <a:rPr spc="10"/>
              <a:t>1: </a:t>
            </a:r>
            <a:r>
              <a:t>Data</a:t>
            </a:r>
            <a:r>
              <a:rPr spc="-139"/>
              <a:t> </a:t>
            </a:r>
            <a:r>
              <a:t>Organization</a:t>
            </a:r>
          </a:p>
        </p:txBody>
      </p:sp>
      <p:sp>
        <p:nvSpPr>
          <p:cNvPr id="296" name="object 7"/>
          <p:cNvSpPr txBox="1"/>
          <p:nvPr/>
        </p:nvSpPr>
        <p:spPr>
          <a:xfrm>
            <a:off x="2489199" y="12276105"/>
            <a:ext cx="5185412" cy="241648"/>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12700" algn="l" defTabSz="1828800">
              <a:spcBef>
                <a:spcPts val="200"/>
              </a:spcBef>
              <a:defRPr i="1" spc="20" sz="1800">
                <a:solidFill>
                  <a:srgbClr val="44546A"/>
                </a:solidFill>
                <a:latin typeface="Calibri"/>
                <a:ea typeface="Calibri"/>
                <a:cs typeface="Calibri"/>
                <a:sym typeface="Calibri"/>
              </a:defRPr>
            </a:pPr>
            <a:r>
              <a:t>Figure 1: Organization </a:t>
            </a:r>
            <a:r>
              <a:rPr spc="10"/>
              <a:t>, </a:t>
            </a:r>
            <a:r>
              <a:rPr spc="30"/>
              <a:t>GUI </a:t>
            </a:r>
            <a:r>
              <a:t>Front-End </a:t>
            </a:r>
            <a:r>
              <a:rPr spc="10"/>
              <a:t>of</a:t>
            </a:r>
            <a:r>
              <a:rPr spc="-10"/>
              <a:t> </a:t>
            </a:r>
            <a:r>
              <a:t>Database</a:t>
            </a:r>
          </a:p>
        </p:txBody>
      </p:sp>
      <p:pic>
        <p:nvPicPr>
          <p:cNvPr id="297" name="A screenshot of a cell phoneDescription automatically generated" descr="A screenshot of a cell phoneDescription automatically generated"/>
          <p:cNvPicPr>
            <a:picLocks noChangeAspect="1"/>
          </p:cNvPicPr>
          <p:nvPr/>
        </p:nvPicPr>
        <p:blipFill>
          <a:blip r:embed="rId2">
            <a:extLst/>
          </a:blip>
          <a:stretch>
            <a:fillRect/>
          </a:stretch>
        </p:blipFill>
        <p:spPr>
          <a:xfrm>
            <a:off x="1943227" y="3584382"/>
            <a:ext cx="9374456" cy="8122036"/>
          </a:xfrm>
          <a:prstGeom prst="rect">
            <a:avLst/>
          </a:prstGeom>
          <a:ln w="12700">
            <a:miter lim="400000"/>
          </a:ln>
        </p:spPr>
      </p:pic>
      <p:pic>
        <p:nvPicPr>
          <p:cNvPr id="298" name="A screenshot of a cell phoneDescription automatically generated" descr="A screenshot of a cell phoneDescription automatically generated"/>
          <p:cNvPicPr>
            <a:picLocks noChangeAspect="1"/>
          </p:cNvPicPr>
          <p:nvPr/>
        </p:nvPicPr>
        <p:blipFill>
          <a:blip r:embed="rId3">
            <a:extLst/>
          </a:blip>
          <a:stretch>
            <a:fillRect/>
          </a:stretch>
        </p:blipFill>
        <p:spPr>
          <a:xfrm>
            <a:off x="12811910" y="3134395"/>
            <a:ext cx="9129842" cy="4675669"/>
          </a:xfrm>
          <a:prstGeom prst="rect">
            <a:avLst/>
          </a:prstGeom>
          <a:ln w="12700">
            <a:miter lim="400000"/>
          </a:ln>
        </p:spPr>
      </p:pic>
      <p:pic>
        <p:nvPicPr>
          <p:cNvPr id="299" name="A screenshot of a social media postDescription automatically generated" descr="A screenshot of a social media postDescription automatically generated"/>
          <p:cNvPicPr>
            <a:picLocks noChangeAspect="1"/>
          </p:cNvPicPr>
          <p:nvPr/>
        </p:nvPicPr>
        <p:blipFill>
          <a:blip r:embed="rId4">
            <a:extLst/>
          </a:blip>
          <a:stretch>
            <a:fillRect/>
          </a:stretch>
        </p:blipFill>
        <p:spPr>
          <a:xfrm>
            <a:off x="11895716" y="7721410"/>
            <a:ext cx="11455147" cy="4291715"/>
          </a:xfrm>
          <a:prstGeom prst="rect">
            <a:avLst/>
          </a:prstGeom>
          <a:ln w="12700">
            <a:miter lim="400000"/>
          </a:ln>
        </p:spPr>
      </p:pic>
      <p:sp>
        <p:nvSpPr>
          <p:cNvPr id="300" name="Administration Concepts and Database Management (IST-659)"/>
          <p:cNvSpPr txBox="1"/>
          <p:nvPr/>
        </p:nvSpPr>
        <p:spPr>
          <a:xfrm>
            <a:off x="1451039" y="2034790"/>
            <a:ext cx="19627722" cy="941805"/>
          </a:xfrm>
          <a:prstGeom prst="rect">
            <a:avLst/>
          </a:prstGeom>
          <a:ln w="12700">
            <a:miter lim="400000"/>
          </a:ln>
          <a:extLst>
            <a:ext uri="{C572A759-6A51-4108-AA02-DFA0A04FC94B}">
              <ma14:wrappingTextBoxFlag xmlns:ma14="http://schemas.microsoft.com/office/mac/drawingml/2011/main" val="1"/>
            </a:ext>
          </a:extLst>
        </p:spPr>
        <p:txBody>
          <a:bodyPr wrap="none" tIns="91439" bIns="91439">
            <a:spAutoFit/>
          </a:bodyPr>
          <a:lstStyle/>
          <a:p>
            <a:pPr indent="12700" algn="l" defTabSz="1828800">
              <a:spcBef>
                <a:spcPts val="1800"/>
              </a:spcBef>
              <a:defRPr b="1" spc="-30" sz="6000">
                <a:solidFill>
                  <a:srgbClr val="000E54"/>
                </a:solidFill>
                <a:latin typeface="Calibri"/>
                <a:ea typeface="Calibri"/>
                <a:cs typeface="Calibri"/>
                <a:sym typeface="Calibri"/>
              </a:defRPr>
            </a:pPr>
            <a:r>
              <a:t>Administration </a:t>
            </a:r>
            <a:r>
              <a:rPr spc="-10"/>
              <a:t>Concepts and </a:t>
            </a:r>
            <a:r>
              <a:t>Database </a:t>
            </a:r>
            <a:r>
              <a:rPr spc="-20"/>
              <a:t>Management</a:t>
            </a:r>
            <a:r>
              <a:rPr spc="40"/>
              <a:t> </a:t>
            </a:r>
            <a:r>
              <a:rPr spc="-60"/>
              <a:t>(IST-659)</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2" name="object 2"/>
          <p:cNvSpPr txBox="1"/>
          <p:nvPr/>
        </p:nvSpPr>
        <p:spPr>
          <a:xfrm>
            <a:off x="1382659" y="5998464"/>
            <a:ext cx="6849110" cy="137368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12700" algn="l" defTabSz="1828800">
              <a:spcBef>
                <a:spcPts val="200"/>
              </a:spcBef>
              <a:defRPr b="1" spc="-20" sz="10800">
                <a:solidFill>
                  <a:srgbClr val="FFFFFF"/>
                </a:solidFill>
                <a:latin typeface="Calibri"/>
                <a:ea typeface="Calibri"/>
                <a:cs typeface="Calibri"/>
                <a:sym typeface="Calibri"/>
              </a:defRPr>
            </a:pPr>
            <a:r>
              <a:t>Objective</a:t>
            </a:r>
            <a:r>
              <a:rPr spc="-170"/>
              <a:t> </a:t>
            </a:r>
            <a:r>
              <a:rPr spc="-10"/>
              <a:t>3:</a:t>
            </a:r>
          </a:p>
        </p:txBody>
      </p:sp>
      <p:sp>
        <p:nvSpPr>
          <p:cNvPr id="303" name="object 3"/>
          <p:cNvSpPr txBox="1"/>
          <p:nvPr/>
        </p:nvSpPr>
        <p:spPr>
          <a:xfrm>
            <a:off x="1382774" y="8296654"/>
            <a:ext cx="9446260" cy="23114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R="10160" indent="12700" algn="l" defTabSz="1828800">
              <a:lnSpc>
                <a:spcPts val="6000"/>
              </a:lnSpc>
              <a:spcBef>
                <a:spcPts val="1000"/>
              </a:spcBef>
              <a:defRPr spc="-10" sz="5600">
                <a:solidFill>
                  <a:srgbClr val="000E54"/>
                </a:solidFill>
                <a:latin typeface="Calibri"/>
                <a:ea typeface="Calibri"/>
                <a:cs typeface="Calibri"/>
                <a:sym typeface="Calibri"/>
              </a:defRPr>
            </a:pPr>
            <a:r>
              <a:t>Identify </a:t>
            </a:r>
            <a:r>
              <a:rPr spc="-50"/>
              <a:t>Patterns </a:t>
            </a:r>
            <a:r>
              <a:t>in </a:t>
            </a:r>
            <a:r>
              <a:rPr spc="-40"/>
              <a:t>Data </a:t>
            </a:r>
            <a:r>
              <a:t>Via:  </a:t>
            </a:r>
            <a:r>
              <a:rPr spc="-20"/>
              <a:t>Visualization, </a:t>
            </a:r>
            <a:r>
              <a:rPr spc="-30"/>
              <a:t>Statistical </a:t>
            </a:r>
            <a:r>
              <a:t>Analysis,  </a:t>
            </a:r>
            <a:r>
              <a:rPr spc="0"/>
              <a:t>And </a:t>
            </a:r>
            <a:r>
              <a:rPr spc="-40"/>
              <a:t>Data</a:t>
            </a:r>
            <a:r>
              <a:rPr spc="-20"/>
              <a:t> </a:t>
            </a:r>
            <a:r>
              <a:t>Mining.</a:t>
            </a:r>
          </a:p>
        </p:txBody>
      </p:sp>
      <p:sp>
        <p:nvSpPr>
          <p:cNvPr id="304" name="object 4"/>
          <p:cNvSpPr/>
          <p:nvPr/>
        </p:nvSpPr>
        <p:spPr>
          <a:xfrm>
            <a:off x="12984480" y="-1"/>
            <a:ext cx="11399522" cy="13716000"/>
          </a:xfrm>
          <a:prstGeom prst="rect">
            <a:avLst/>
          </a:prstGeom>
          <a:solidFill>
            <a:srgbClr val="FFFFFF"/>
          </a:solidFill>
          <a:ln w="12700">
            <a:miter lim="400000"/>
          </a:ln>
        </p:spPr>
        <p:txBody>
          <a:bodyPr tIns="91439" bIns="91439"/>
          <a:lstStyle/>
          <a:p>
            <a:pPr algn="l" defTabSz="1828800">
              <a:defRPr sz="3600">
                <a:solidFill>
                  <a:srgbClr val="000000"/>
                </a:solidFill>
                <a:latin typeface="Calibri"/>
                <a:ea typeface="Calibri"/>
                <a:cs typeface="Calibri"/>
                <a:sym typeface="Calibri"/>
              </a:defRPr>
            </a:pPr>
          </a:p>
        </p:txBody>
      </p:sp>
      <p:sp>
        <p:nvSpPr>
          <p:cNvPr id="305" name="object 5"/>
          <p:cNvSpPr/>
          <p:nvPr/>
        </p:nvSpPr>
        <p:spPr>
          <a:xfrm>
            <a:off x="12984480" y="845164"/>
            <a:ext cx="11399521" cy="12025670"/>
          </a:xfrm>
          <a:prstGeom prst="rect">
            <a:avLst/>
          </a:prstGeom>
          <a:blipFill>
            <a:blip r:embed="rId2"/>
            <a:stretch>
              <a:fillRect/>
            </a:stretch>
          </a:blipFill>
          <a:ln w="12700">
            <a:miter lim="400000"/>
          </a:ln>
        </p:spPr>
        <p:txBody>
          <a:bodyPr tIns="91439" bIns="91439"/>
          <a:lstStyle/>
          <a:p>
            <a:pPr algn="l" defTabSz="1828800">
              <a:defRPr sz="3600">
                <a:solidFill>
                  <a:srgbClr val="000000"/>
                </a:solidFill>
                <a:latin typeface="Calibri"/>
                <a:ea typeface="Calibri"/>
                <a:cs typeface="Calibri"/>
                <a:sym typeface="Calibri"/>
              </a:defRPr>
            </a:pP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7" name="Objective 3: Identify Patterns in Data Via: Visualization,  Statistical Analysis, And Data Mining."/>
          <p:cNvSpPr txBox="1"/>
          <p:nvPr>
            <p:ph type="title"/>
          </p:nvPr>
        </p:nvSpPr>
        <p:spPr>
          <a:prstGeom prst="rect">
            <a:avLst/>
          </a:prstGeom>
        </p:spPr>
        <p:txBody>
          <a:bodyPr/>
          <a:lstStyle/>
          <a:p>
            <a:pPr marR="10160" indent="12700">
              <a:lnSpc>
                <a:spcPts val="7800"/>
              </a:lnSpc>
              <a:spcBef>
                <a:spcPts val="1000"/>
              </a:spcBef>
              <a:defRPr spc="-200"/>
            </a:pPr>
            <a:r>
              <a:t>Objective </a:t>
            </a:r>
            <a:r>
              <a:rPr spc="0"/>
              <a:t>3: </a:t>
            </a:r>
            <a:r>
              <a:t>Identify Patterns </a:t>
            </a:r>
            <a:r>
              <a:rPr spc="0"/>
              <a:t>in </a:t>
            </a:r>
            <a:r>
              <a:t>Data Via: Visualization,  Statistical Analysis, </a:t>
            </a:r>
            <a:r>
              <a:rPr spc="0"/>
              <a:t>And </a:t>
            </a:r>
            <a:r>
              <a:t>Data</a:t>
            </a:r>
            <a:r>
              <a:rPr spc="0"/>
              <a:t> Mining.</a:t>
            </a:r>
          </a:p>
        </p:txBody>
      </p:sp>
      <p:sp>
        <p:nvSpPr>
          <p:cNvPr id="308" name="Quantitative Analysis of a NCAA Coach’s Salary"/>
          <p:cNvSpPr txBox="1"/>
          <p:nvPr>
            <p:ph type="body" sz="quarter" idx="1"/>
          </p:nvPr>
        </p:nvSpPr>
        <p:spPr>
          <a:xfrm>
            <a:off x="1701800" y="3166869"/>
            <a:ext cx="20980400" cy="880270"/>
          </a:xfrm>
          <a:prstGeom prst="rect">
            <a:avLst/>
          </a:prstGeom>
        </p:spPr>
        <p:txBody>
          <a:bodyPr/>
          <a:lstStyle/>
          <a:p>
            <a:pPr/>
            <a:r>
              <a:t>Quantitative Analysis of a NCAA Coach’s Salary</a:t>
            </a:r>
          </a:p>
        </p:txBody>
      </p:sp>
      <p:pic>
        <p:nvPicPr>
          <p:cNvPr id="309" name="brv2DaHkGHf74UCF7ZCi1ZQj9bGSMjKgPHwePGX04T9fFpXRNaLyWCjNqhcGYMn14YExQAlrcxsqEBjcgYsZ0L7tdrE6ABgYwbxbc7azGQYfrW_F2VMD2T2r9C3Rt71i--0JWrI.png" descr="brv2DaHkGHf74UCF7ZCi1ZQj9bGSMjKgPHwePGX04T9fFpXRNaLyWCjNqhcGYMn14YExQAlrcxsqEBjcgYsZ0L7tdrE6ABgYwbxbc7azGQYfrW_F2VMD2T2r9C3Rt71i--0JWrI.png"/>
          <p:cNvPicPr>
            <a:picLocks noChangeAspect="1"/>
          </p:cNvPicPr>
          <p:nvPr/>
        </p:nvPicPr>
        <p:blipFill>
          <a:blip r:embed="rId2">
            <a:extLst/>
          </a:blip>
          <a:stretch>
            <a:fillRect/>
          </a:stretch>
        </p:blipFill>
        <p:spPr>
          <a:xfrm>
            <a:off x="8452375" y="7715505"/>
            <a:ext cx="14174457" cy="4800416"/>
          </a:xfrm>
          <a:prstGeom prst="rect">
            <a:avLst/>
          </a:prstGeom>
          <a:ln w="12700">
            <a:miter lim="400000"/>
          </a:ln>
        </p:spPr>
      </p:pic>
      <p:pic>
        <p:nvPicPr>
          <p:cNvPr id="310" name="Screen Shot 2021-03-06 at 8.07.23 AM.png" descr="Screen Shot 2021-03-06 at 8.07.23 AM.png"/>
          <p:cNvPicPr>
            <a:picLocks noChangeAspect="1"/>
          </p:cNvPicPr>
          <p:nvPr/>
        </p:nvPicPr>
        <p:blipFill>
          <a:blip r:embed="rId3">
            <a:extLst/>
          </a:blip>
          <a:stretch>
            <a:fillRect/>
          </a:stretch>
        </p:blipFill>
        <p:spPr>
          <a:xfrm>
            <a:off x="15326503" y="3759217"/>
            <a:ext cx="7516110" cy="3204175"/>
          </a:xfrm>
          <a:prstGeom prst="rect">
            <a:avLst/>
          </a:prstGeom>
          <a:ln w="12700">
            <a:miter lim="400000"/>
          </a:ln>
        </p:spPr>
      </p:pic>
      <p:pic>
        <p:nvPicPr>
          <p:cNvPr id="311" name="py3eyp6fhq7_BT4VWN1_Ah0TIXOBh9DrxgD9kQJkogVE09KOr-MIMkx9EAfzfEmXYLCo8VYiVvnICZUfu7KRBk0piylV52JcHsCw8x6_QZjMKxOps1CJS7GMiKuVllvxpxymoVQ.png" descr="py3eyp6fhq7_BT4VWN1_Ah0TIXOBh9DrxgD9kQJkogVE09KOr-MIMkx9EAfzfEmXYLCo8VYiVvnICZUfu7KRBk0piylV52JcHsCw8x6_QZjMKxOps1CJS7GMiKuVllvxpxymoVQ.png"/>
          <p:cNvPicPr>
            <a:picLocks noChangeAspect="1"/>
          </p:cNvPicPr>
          <p:nvPr/>
        </p:nvPicPr>
        <p:blipFill>
          <a:blip r:embed="rId4">
            <a:extLst/>
          </a:blip>
          <a:stretch>
            <a:fillRect/>
          </a:stretch>
        </p:blipFill>
        <p:spPr>
          <a:xfrm>
            <a:off x="1694523" y="3958388"/>
            <a:ext cx="13100829" cy="3005004"/>
          </a:xfrm>
          <a:prstGeom prst="rect">
            <a:avLst/>
          </a:prstGeom>
          <a:ln w="12700">
            <a:miter lim="400000"/>
          </a:ln>
        </p:spPr>
      </p:pic>
      <p:pic>
        <p:nvPicPr>
          <p:cNvPr id="312" name="Screen Shot 2021-03-06 at 8.16.16 AM.png" descr="Screen Shot 2021-03-06 at 8.16.16 AM.png"/>
          <p:cNvPicPr>
            <a:picLocks noChangeAspect="1"/>
          </p:cNvPicPr>
          <p:nvPr/>
        </p:nvPicPr>
        <p:blipFill>
          <a:blip r:embed="rId5">
            <a:extLst/>
          </a:blip>
          <a:stretch>
            <a:fillRect/>
          </a:stretch>
        </p:blipFill>
        <p:spPr>
          <a:xfrm>
            <a:off x="1465497" y="7080336"/>
            <a:ext cx="4892897" cy="5508059"/>
          </a:xfrm>
          <a:prstGeom prst="rect">
            <a:avLst/>
          </a:prstGeom>
          <a:ln w="12700">
            <a:miter lim="400000"/>
          </a:ln>
        </p:spPr>
      </p:pic>
      <p:sp>
        <p:nvSpPr>
          <p:cNvPr id="313" name="object 2"/>
          <p:cNvSpPr txBox="1"/>
          <p:nvPr/>
        </p:nvSpPr>
        <p:spPr>
          <a:xfrm>
            <a:off x="1651000" y="12881864"/>
            <a:ext cx="2254250" cy="293936"/>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12700" algn="l" defTabSz="1828800">
              <a:spcBef>
                <a:spcPts val="200"/>
              </a:spcBef>
              <a:defRPr spc="-9" sz="2200">
                <a:solidFill>
                  <a:srgbClr val="F76900"/>
                </a:solidFill>
                <a:latin typeface="Calibri"/>
                <a:ea typeface="Calibri"/>
                <a:cs typeface="Calibri"/>
                <a:sym typeface="Calibri"/>
              </a:defRPr>
            </a:pPr>
            <a:r>
              <a:t>Syracuse</a:t>
            </a:r>
            <a:r>
              <a:rPr spc="-110"/>
              <a:t> </a:t>
            </a:r>
            <a:r>
              <a:t>University</a:t>
            </a:r>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5" name="object 2"/>
          <p:cNvSpPr txBox="1"/>
          <p:nvPr/>
        </p:nvSpPr>
        <p:spPr>
          <a:xfrm>
            <a:off x="1408059" y="6064096"/>
            <a:ext cx="8387082" cy="37592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gn="l" defTabSz="1828800">
              <a:lnSpc>
                <a:spcPts val="12400"/>
              </a:lnSpc>
              <a:defRPr b="1" spc="-20" sz="10800">
                <a:solidFill>
                  <a:srgbClr val="FFFFFF"/>
                </a:solidFill>
                <a:latin typeface="Calibri"/>
                <a:ea typeface="Calibri"/>
                <a:cs typeface="Calibri"/>
                <a:sym typeface="Calibri"/>
              </a:defRPr>
            </a:pPr>
            <a:r>
              <a:t>Objective</a:t>
            </a:r>
            <a:r>
              <a:rPr spc="-50"/>
              <a:t> </a:t>
            </a:r>
            <a:r>
              <a:rPr spc="0"/>
              <a:t>4:</a:t>
            </a:r>
          </a:p>
          <a:p>
            <a:pPr algn="l" defTabSz="1828800">
              <a:lnSpc>
                <a:spcPts val="6000"/>
              </a:lnSpc>
              <a:spcBef>
                <a:spcPts val="5000"/>
              </a:spcBef>
              <a:defRPr spc="-20" sz="5600">
                <a:solidFill>
                  <a:srgbClr val="000E54"/>
                </a:solidFill>
                <a:latin typeface="Calibri"/>
                <a:ea typeface="Calibri"/>
                <a:cs typeface="Calibri"/>
                <a:sym typeface="Calibri"/>
              </a:defRPr>
            </a:pPr>
            <a:r>
              <a:t>Develop </a:t>
            </a:r>
            <a:r>
              <a:rPr spc="-30"/>
              <a:t>Alternative  </a:t>
            </a:r>
            <a:r>
              <a:rPr spc="-40"/>
              <a:t>Strategies </a:t>
            </a:r>
            <a:r>
              <a:rPr spc="-10"/>
              <a:t>Based on The</a:t>
            </a:r>
            <a:r>
              <a:rPr spc="50"/>
              <a:t> </a:t>
            </a:r>
            <a:r>
              <a:rPr spc="-40"/>
              <a:t>Data</a:t>
            </a:r>
          </a:p>
        </p:txBody>
      </p:sp>
      <p:sp>
        <p:nvSpPr>
          <p:cNvPr id="316" name="object 3"/>
          <p:cNvSpPr/>
          <p:nvPr/>
        </p:nvSpPr>
        <p:spPr>
          <a:xfrm>
            <a:off x="12984480" y="-1"/>
            <a:ext cx="11399521" cy="13716000"/>
          </a:xfrm>
          <a:prstGeom prst="rect">
            <a:avLst/>
          </a:prstGeom>
          <a:blipFill>
            <a:blip r:embed="rId2"/>
            <a:stretch>
              <a:fillRect/>
            </a:stretch>
          </a:blipFill>
          <a:ln w="12700">
            <a:miter lim="400000"/>
          </a:ln>
        </p:spPr>
        <p:txBody>
          <a:bodyPr tIns="91439" bIns="91439"/>
          <a:lstStyle/>
          <a:p>
            <a:pPr algn="l" defTabSz="1828800">
              <a:defRPr sz="3600">
                <a:solidFill>
                  <a:srgbClr val="000000"/>
                </a:solidFill>
                <a:latin typeface="Calibri"/>
                <a:ea typeface="Calibri"/>
                <a:cs typeface="Calibri"/>
                <a:sym typeface="Calibri"/>
              </a:defRPr>
            </a:pPr>
          </a:p>
        </p:txBody>
      </p:sp>
      <p:sp>
        <p:nvSpPr>
          <p:cNvPr id="317" name="object 4"/>
          <p:cNvSpPr/>
          <p:nvPr/>
        </p:nvSpPr>
        <p:spPr>
          <a:xfrm>
            <a:off x="-1" y="-1"/>
            <a:ext cx="12984482" cy="13716000"/>
          </a:xfrm>
          <a:prstGeom prst="rect">
            <a:avLst/>
          </a:prstGeom>
          <a:solidFill>
            <a:srgbClr val="F76900"/>
          </a:solidFill>
          <a:ln w="12700">
            <a:miter lim="400000"/>
          </a:ln>
        </p:spPr>
        <p:txBody>
          <a:bodyPr tIns="91439" bIns="91439"/>
          <a:lstStyle/>
          <a:p>
            <a:pPr algn="l" defTabSz="1828800">
              <a:defRPr sz="3600">
                <a:solidFill>
                  <a:srgbClr val="000000"/>
                </a:solidFill>
                <a:latin typeface="Calibri"/>
                <a:ea typeface="Calibri"/>
                <a:cs typeface="Calibri"/>
                <a:sym typeface="Calibri"/>
              </a:defRPr>
            </a:pPr>
          </a:p>
        </p:txBody>
      </p:sp>
      <p:sp>
        <p:nvSpPr>
          <p:cNvPr id="318" name="object 5"/>
          <p:cNvSpPr txBox="1"/>
          <p:nvPr>
            <p:ph type="title"/>
          </p:nvPr>
        </p:nvSpPr>
        <p:spPr>
          <a:xfrm>
            <a:off x="1382659" y="5973059"/>
            <a:ext cx="6849110" cy="1696721"/>
          </a:xfrm>
          <a:prstGeom prst="rect">
            <a:avLst/>
          </a:prstGeom>
        </p:spPr>
        <p:txBody>
          <a:bodyPr/>
          <a:lstStyle/>
          <a:p>
            <a:pPr indent="12700">
              <a:spcBef>
                <a:spcPts val="200"/>
              </a:spcBef>
              <a:defRPr spc="-200"/>
            </a:pPr>
            <a:r>
              <a:t>Objective </a:t>
            </a:r>
            <a:r>
              <a:rPr spc="0"/>
              <a:t>4:</a:t>
            </a:r>
          </a:p>
        </p:txBody>
      </p:sp>
      <p:sp>
        <p:nvSpPr>
          <p:cNvPr id="319" name="object 6"/>
          <p:cNvSpPr txBox="1"/>
          <p:nvPr>
            <p:ph type="body" sz="quarter" idx="1"/>
          </p:nvPr>
        </p:nvSpPr>
        <p:spPr>
          <a:xfrm>
            <a:off x="1382773" y="8169651"/>
            <a:ext cx="8437882" cy="1666241"/>
          </a:xfrm>
          <a:prstGeom prst="rect">
            <a:avLst/>
          </a:prstGeom>
        </p:spPr>
        <p:txBody>
          <a:bodyPr/>
          <a:lstStyle/>
          <a:p>
            <a:pPr marR="10160" indent="12700">
              <a:lnSpc>
                <a:spcPts val="6000"/>
              </a:lnSpc>
              <a:spcBef>
                <a:spcPts val="1000"/>
              </a:spcBef>
              <a:defRPr spc="-200"/>
            </a:pPr>
            <a:r>
              <a:t>Develop Alternative  Strategies Based on The</a:t>
            </a:r>
            <a:r>
              <a:rPr spc="0"/>
              <a:t> </a:t>
            </a:r>
            <a:r>
              <a:t>Data</a:t>
            </a:r>
          </a:p>
        </p:txBody>
      </p:sp>
      <p:sp>
        <p:nvSpPr>
          <p:cNvPr id="320" name="object 7"/>
          <p:cNvSpPr/>
          <p:nvPr/>
        </p:nvSpPr>
        <p:spPr>
          <a:xfrm>
            <a:off x="12984480" y="-1"/>
            <a:ext cx="11399517" cy="13716000"/>
          </a:xfrm>
          <a:prstGeom prst="rect">
            <a:avLst/>
          </a:prstGeom>
          <a:blipFill>
            <a:blip r:embed="rId3"/>
            <a:stretch>
              <a:fillRect/>
            </a:stretch>
          </a:blipFill>
          <a:ln w="12700">
            <a:miter lim="400000"/>
          </a:ln>
        </p:spPr>
        <p:txBody>
          <a:bodyPr tIns="91439" bIns="91439"/>
          <a:lstStyle/>
          <a:p>
            <a:pPr algn="l" defTabSz="1828800">
              <a:defRPr sz="3600">
                <a:solidFill>
                  <a:srgbClr val="000000"/>
                </a:solidFill>
                <a:latin typeface="Calibri"/>
                <a:ea typeface="Calibri"/>
                <a:cs typeface="Calibri"/>
                <a:sym typeface="Calibri"/>
              </a:defRPr>
            </a:pP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2" name="object 2"/>
          <p:cNvSpPr txBox="1"/>
          <p:nvPr/>
        </p:nvSpPr>
        <p:spPr>
          <a:xfrm>
            <a:off x="1651000" y="12881864"/>
            <a:ext cx="2254250" cy="293936"/>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12700" algn="l" defTabSz="1828800">
              <a:spcBef>
                <a:spcPts val="200"/>
              </a:spcBef>
              <a:defRPr spc="-9" sz="2200">
                <a:solidFill>
                  <a:srgbClr val="F76900"/>
                </a:solidFill>
                <a:latin typeface="Calibri"/>
                <a:ea typeface="Calibri"/>
                <a:cs typeface="Calibri"/>
                <a:sym typeface="Calibri"/>
              </a:defRPr>
            </a:pPr>
            <a:r>
              <a:t>Syracuse</a:t>
            </a:r>
            <a:r>
              <a:rPr spc="-110"/>
              <a:t> </a:t>
            </a:r>
            <a:r>
              <a:t>University</a:t>
            </a:r>
          </a:p>
        </p:txBody>
      </p:sp>
      <p:sp>
        <p:nvSpPr>
          <p:cNvPr id="323" name="object 3"/>
          <p:cNvSpPr txBox="1"/>
          <p:nvPr/>
        </p:nvSpPr>
        <p:spPr>
          <a:xfrm>
            <a:off x="22418761" y="12901168"/>
            <a:ext cx="311151" cy="24874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indent="12700" algn="l" defTabSz="1828800">
              <a:spcBef>
                <a:spcPts val="200"/>
              </a:spcBef>
              <a:defRPr spc="9" sz="2000">
                <a:solidFill>
                  <a:srgbClr val="F76900"/>
                </a:solidFill>
                <a:latin typeface="Calibri"/>
                <a:ea typeface="Calibri"/>
                <a:cs typeface="Calibri"/>
                <a:sym typeface="Calibri"/>
              </a:defRPr>
            </a:lvl1pPr>
          </a:lstStyle>
          <a:p>
            <a:pPr/>
            <a:r>
              <a:t>20</a:t>
            </a:r>
          </a:p>
        </p:txBody>
      </p:sp>
      <p:sp>
        <p:nvSpPr>
          <p:cNvPr id="324" name="object 4"/>
          <p:cNvSpPr txBox="1"/>
          <p:nvPr>
            <p:ph type="title"/>
          </p:nvPr>
        </p:nvSpPr>
        <p:spPr>
          <a:prstGeom prst="rect">
            <a:avLst/>
          </a:prstGeom>
        </p:spPr>
        <p:txBody>
          <a:bodyPr/>
          <a:lstStyle/>
          <a:p>
            <a:pPr marR="10160" indent="12700">
              <a:lnSpc>
                <a:spcPts val="7800"/>
              </a:lnSpc>
              <a:spcBef>
                <a:spcPts val="1000"/>
              </a:spcBef>
              <a:defRPr spc="-200"/>
            </a:pPr>
            <a:r>
              <a:t>Objective </a:t>
            </a:r>
            <a:r>
              <a:rPr spc="0"/>
              <a:t>4: </a:t>
            </a:r>
            <a:r>
              <a:t>Develop Alternative Strategies Based </a:t>
            </a:r>
            <a:r>
              <a:rPr spc="0"/>
              <a:t>on  The</a:t>
            </a:r>
            <a:r>
              <a:t> Data</a:t>
            </a:r>
          </a:p>
        </p:txBody>
      </p:sp>
      <p:sp>
        <p:nvSpPr>
          <p:cNvPr id="325" name="object 5"/>
          <p:cNvSpPr txBox="1"/>
          <p:nvPr/>
        </p:nvSpPr>
        <p:spPr>
          <a:xfrm>
            <a:off x="1650999" y="3591811"/>
            <a:ext cx="20582892" cy="851656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12700" algn="l" defTabSz="1828800">
              <a:spcBef>
                <a:spcPts val="1400"/>
              </a:spcBef>
              <a:defRPr b="1" spc="-9" sz="4400">
                <a:solidFill>
                  <a:srgbClr val="000E54"/>
                </a:solidFill>
                <a:latin typeface="Calibri"/>
                <a:ea typeface="Calibri"/>
                <a:cs typeface="Calibri"/>
                <a:sym typeface="Calibri"/>
              </a:defRPr>
            </a:pPr>
            <a:r>
              <a:t>Big </a:t>
            </a:r>
            <a:r>
              <a:rPr spc="-30"/>
              <a:t>Data </a:t>
            </a:r>
            <a:r>
              <a:t>Analytics </a:t>
            </a:r>
            <a:r>
              <a:rPr spc="-79"/>
              <a:t>(IST-</a:t>
            </a:r>
            <a:r>
              <a:t>718)</a:t>
            </a:r>
          </a:p>
          <a:p>
            <a:pPr marL="927100" marR="25400" indent="-914400" algn="l" defTabSz="1828800">
              <a:lnSpc>
                <a:spcPct val="80000"/>
              </a:lnSpc>
              <a:spcBef>
                <a:spcPts val="2200"/>
              </a:spcBef>
              <a:buClr>
                <a:srgbClr val="F76900"/>
              </a:buClr>
              <a:buSzPct val="100000"/>
              <a:buFont typeface="Arial"/>
              <a:buChar char="•"/>
              <a:tabLst>
                <a:tab pos="914400" algn="l"/>
                <a:tab pos="939800" algn="l"/>
              </a:tabLst>
              <a:defRPr spc="-19" sz="4400">
                <a:solidFill>
                  <a:srgbClr val="000E54"/>
                </a:solidFill>
                <a:latin typeface="Calibri"/>
                <a:ea typeface="Calibri"/>
                <a:cs typeface="Calibri"/>
                <a:sym typeface="Calibri"/>
              </a:defRPr>
            </a:pPr>
            <a:r>
              <a:t>To better understand the opioid epidemic in New York and to provide a tool to assist health and law enforcement officials in managing the crisis as this is an ongoing, urgent problem throughout our society</a:t>
            </a:r>
          </a:p>
          <a:p>
            <a:pPr marL="927100" marR="25400" indent="-914400" algn="l" defTabSz="1828800">
              <a:lnSpc>
                <a:spcPct val="80000"/>
              </a:lnSpc>
              <a:spcBef>
                <a:spcPts val="2200"/>
              </a:spcBef>
              <a:buClr>
                <a:srgbClr val="F76900"/>
              </a:buClr>
              <a:buSzPct val="100000"/>
              <a:buFont typeface="Arial"/>
              <a:buChar char="•"/>
              <a:tabLst>
                <a:tab pos="914400" algn="l"/>
                <a:tab pos="939800" algn="l"/>
              </a:tabLst>
              <a:defRPr spc="-19" sz="4400">
                <a:solidFill>
                  <a:srgbClr val="000E54"/>
                </a:solidFill>
                <a:latin typeface="Calibri"/>
                <a:ea typeface="Calibri"/>
                <a:cs typeface="Calibri"/>
                <a:sym typeface="Calibri"/>
              </a:defRPr>
            </a:pPr>
            <a:r>
              <a:t>At close to 25 gigabytes, this was a very large dataset. In order to fit the dataset in Google Colab, the original dataset from the DEA ARCOS database was narrowed down to 8.88 million observations by filtering the data to focus only on Hydrocodone and Oxycodone’s drugs.</a:t>
            </a:r>
          </a:p>
          <a:p>
            <a:pPr marL="927100" marR="711200" indent="-914400" algn="l" defTabSz="1828800">
              <a:lnSpc>
                <a:spcPts val="4200"/>
              </a:lnSpc>
              <a:spcBef>
                <a:spcPts val="2200"/>
              </a:spcBef>
              <a:buClr>
                <a:srgbClr val="F76900"/>
              </a:buClr>
              <a:buSzPct val="100000"/>
              <a:buFont typeface="Arial"/>
              <a:buChar char="•"/>
              <a:tabLst>
                <a:tab pos="914400" algn="l"/>
                <a:tab pos="939800" algn="l"/>
              </a:tabLst>
              <a:defRPr spc="-19" sz="4400">
                <a:solidFill>
                  <a:srgbClr val="000E54"/>
                </a:solidFill>
                <a:latin typeface="Calibri"/>
                <a:ea typeface="Calibri"/>
                <a:cs typeface="Calibri"/>
                <a:sym typeface="Calibri"/>
              </a:defRPr>
            </a:pPr>
            <a:r>
              <a:t>The results were both accurate and actionable. However, training and testing the model took significant time. If we wanted to provide a real-world tool to law enforcement, we’d need to find a way to decrease training.</a:t>
            </a:r>
          </a:p>
          <a:p>
            <a:pPr marL="927100" marR="711200" indent="-914400" algn="l" defTabSz="1828800">
              <a:lnSpc>
                <a:spcPts val="4200"/>
              </a:lnSpc>
              <a:spcBef>
                <a:spcPts val="2200"/>
              </a:spcBef>
              <a:buClr>
                <a:srgbClr val="F76900"/>
              </a:buClr>
              <a:buSzPct val="100000"/>
              <a:buFont typeface="Arial"/>
              <a:buChar char="•"/>
              <a:tabLst>
                <a:tab pos="914400" algn="l"/>
                <a:tab pos="939800" algn="l"/>
              </a:tabLst>
              <a:defRPr spc="-19" sz="4400">
                <a:solidFill>
                  <a:srgbClr val="000E54"/>
                </a:solidFill>
                <a:latin typeface="Calibri"/>
                <a:ea typeface="Calibri"/>
                <a:cs typeface="Calibri"/>
                <a:sym typeface="Calibri"/>
              </a:defRPr>
            </a:pPr>
            <a:r>
              <a:t>Using Rapids.ai, I was able to retain the same level of accuracy from the model, however, cut the training time down from 4 mins to 3 secs.</a:t>
            </a:r>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7" name="object 2"/>
          <p:cNvSpPr txBox="1"/>
          <p:nvPr/>
        </p:nvSpPr>
        <p:spPr>
          <a:xfrm>
            <a:off x="1651000" y="12881864"/>
            <a:ext cx="2254250" cy="293936"/>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12700" algn="l" defTabSz="1828800">
              <a:spcBef>
                <a:spcPts val="200"/>
              </a:spcBef>
              <a:defRPr spc="-9" sz="2200">
                <a:solidFill>
                  <a:srgbClr val="F76900"/>
                </a:solidFill>
                <a:latin typeface="Calibri"/>
                <a:ea typeface="Calibri"/>
                <a:cs typeface="Calibri"/>
                <a:sym typeface="Calibri"/>
              </a:defRPr>
            </a:pPr>
            <a:r>
              <a:t>Syracuse</a:t>
            </a:r>
            <a:r>
              <a:rPr spc="-110"/>
              <a:t> </a:t>
            </a:r>
            <a:r>
              <a:t>University</a:t>
            </a:r>
          </a:p>
        </p:txBody>
      </p:sp>
      <p:sp>
        <p:nvSpPr>
          <p:cNvPr id="328" name="object 3"/>
          <p:cNvSpPr txBox="1"/>
          <p:nvPr/>
        </p:nvSpPr>
        <p:spPr>
          <a:xfrm>
            <a:off x="22418761" y="12901168"/>
            <a:ext cx="311151" cy="24874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indent="12700" algn="l" defTabSz="1828800">
              <a:spcBef>
                <a:spcPts val="200"/>
              </a:spcBef>
              <a:defRPr spc="9" sz="2000">
                <a:solidFill>
                  <a:srgbClr val="F76900"/>
                </a:solidFill>
                <a:latin typeface="Calibri"/>
                <a:ea typeface="Calibri"/>
                <a:cs typeface="Calibri"/>
                <a:sym typeface="Calibri"/>
              </a:defRPr>
            </a:lvl1pPr>
          </a:lstStyle>
          <a:p>
            <a:pPr/>
            <a:r>
              <a:t>13</a:t>
            </a:r>
          </a:p>
        </p:txBody>
      </p:sp>
      <p:sp>
        <p:nvSpPr>
          <p:cNvPr id="329" name="object 6"/>
          <p:cNvSpPr txBox="1"/>
          <p:nvPr/>
        </p:nvSpPr>
        <p:spPr>
          <a:xfrm>
            <a:off x="16013486" y="12115512"/>
            <a:ext cx="2726691" cy="241648"/>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12700" algn="l" defTabSz="1828800">
              <a:spcBef>
                <a:spcPts val="200"/>
              </a:spcBef>
              <a:defRPr i="1" spc="30" sz="1800">
                <a:solidFill>
                  <a:srgbClr val="44546A"/>
                </a:solidFill>
                <a:latin typeface="Calibri"/>
                <a:ea typeface="Calibri"/>
                <a:cs typeface="Calibri"/>
                <a:sym typeface="Calibri"/>
              </a:defRPr>
            </a:pPr>
            <a:r>
              <a:t>Figure </a:t>
            </a:r>
            <a:r>
              <a:rPr spc="10"/>
              <a:t>1: </a:t>
            </a:r>
            <a:r>
              <a:t>Data</a:t>
            </a:r>
            <a:r>
              <a:rPr spc="-139"/>
              <a:t> </a:t>
            </a:r>
            <a:r>
              <a:t>Organization</a:t>
            </a:r>
          </a:p>
        </p:txBody>
      </p:sp>
      <p:sp>
        <p:nvSpPr>
          <p:cNvPr id="330" name="object 7"/>
          <p:cNvSpPr txBox="1"/>
          <p:nvPr/>
        </p:nvSpPr>
        <p:spPr>
          <a:xfrm>
            <a:off x="2489199" y="12276105"/>
            <a:ext cx="5185412" cy="241648"/>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12700" algn="l" defTabSz="1828800">
              <a:spcBef>
                <a:spcPts val="200"/>
              </a:spcBef>
              <a:defRPr i="1" spc="20" sz="1800">
                <a:solidFill>
                  <a:srgbClr val="44546A"/>
                </a:solidFill>
                <a:latin typeface="Calibri"/>
                <a:ea typeface="Calibri"/>
                <a:cs typeface="Calibri"/>
                <a:sym typeface="Calibri"/>
              </a:defRPr>
            </a:pPr>
            <a:r>
              <a:t>Figure 1: Organization </a:t>
            </a:r>
            <a:r>
              <a:rPr spc="10"/>
              <a:t>, </a:t>
            </a:r>
            <a:r>
              <a:rPr spc="30"/>
              <a:t>GUI </a:t>
            </a:r>
            <a:r>
              <a:t>Front-End </a:t>
            </a:r>
            <a:r>
              <a:rPr spc="10"/>
              <a:t>of</a:t>
            </a:r>
            <a:r>
              <a:rPr spc="-10"/>
              <a:t> </a:t>
            </a:r>
            <a:r>
              <a:t>Database</a:t>
            </a:r>
          </a:p>
        </p:txBody>
      </p:sp>
      <p:sp>
        <p:nvSpPr>
          <p:cNvPr id="331" name="Big Data Analytics (IST-718)"/>
          <p:cNvSpPr txBox="1"/>
          <p:nvPr/>
        </p:nvSpPr>
        <p:spPr>
          <a:xfrm>
            <a:off x="1120839" y="2913647"/>
            <a:ext cx="6418715" cy="1659753"/>
          </a:xfrm>
          <a:prstGeom prst="rect">
            <a:avLst/>
          </a:prstGeom>
          <a:ln w="12700">
            <a:miter lim="400000"/>
          </a:ln>
          <a:extLst>
            <a:ext uri="{C572A759-6A51-4108-AA02-DFA0A04FC94B}">
              <ma14:wrappingTextBoxFlag xmlns:ma14="http://schemas.microsoft.com/office/mac/drawingml/2011/main" val="1"/>
            </a:ext>
          </a:extLst>
        </p:spPr>
        <p:txBody>
          <a:bodyPr wrap="none" tIns="91439" bIns="91439">
            <a:spAutoFit/>
          </a:bodyPr>
          <a:lstStyle/>
          <a:p>
            <a:pPr indent="12700" algn="l" defTabSz="1828800">
              <a:spcBef>
                <a:spcPts val="1400"/>
              </a:spcBef>
              <a:defRPr b="1" spc="-9" sz="4400">
                <a:solidFill>
                  <a:srgbClr val="000E54"/>
                </a:solidFill>
                <a:latin typeface="Calibri"/>
                <a:ea typeface="Calibri"/>
                <a:cs typeface="Calibri"/>
                <a:sym typeface="Calibri"/>
              </a:defRPr>
            </a:pPr>
            <a:r>
              <a:t>Big </a:t>
            </a:r>
            <a:r>
              <a:rPr spc="-30"/>
              <a:t>Data </a:t>
            </a:r>
            <a:r>
              <a:t>Analytics </a:t>
            </a:r>
            <a:r>
              <a:rPr spc="-79"/>
              <a:t>(IST-</a:t>
            </a:r>
            <a:r>
              <a:t>718)</a:t>
            </a:r>
          </a:p>
        </p:txBody>
      </p:sp>
      <p:sp>
        <p:nvSpPr>
          <p:cNvPr id="332" name="object 4"/>
          <p:cNvSpPr txBox="1"/>
          <p:nvPr>
            <p:ph type="title"/>
          </p:nvPr>
        </p:nvSpPr>
        <p:spPr>
          <a:xfrm>
            <a:off x="1295400" y="613807"/>
            <a:ext cx="21082000" cy="2142491"/>
          </a:xfrm>
          <a:prstGeom prst="rect">
            <a:avLst/>
          </a:prstGeom>
        </p:spPr>
        <p:txBody>
          <a:bodyPr/>
          <a:lstStyle/>
          <a:p>
            <a:pPr indent="12700">
              <a:spcBef>
                <a:spcPts val="200"/>
              </a:spcBef>
              <a:defRPr spc="-200"/>
            </a:pPr>
            <a:r>
              <a:t>Objective </a:t>
            </a:r>
            <a:r>
              <a:rPr spc="0"/>
              <a:t>4: </a:t>
            </a:r>
            <a:r>
              <a:t>Develop Alternative Strategies Based </a:t>
            </a:r>
            <a:r>
              <a:rPr spc="0"/>
              <a:t>on  The</a:t>
            </a:r>
            <a:r>
              <a:t> Data</a:t>
            </a:r>
          </a:p>
        </p:txBody>
      </p:sp>
      <p:pic>
        <p:nvPicPr>
          <p:cNvPr id="333" name="Screen Shot 2020-12-07 at 1.54.38 AM.png" descr="Screen Shot 2020-12-07 at 1.54.38 AM.png"/>
          <p:cNvPicPr>
            <a:picLocks noChangeAspect="1"/>
          </p:cNvPicPr>
          <p:nvPr/>
        </p:nvPicPr>
        <p:blipFill>
          <a:blip r:embed="rId2">
            <a:extLst/>
          </a:blip>
          <a:stretch>
            <a:fillRect/>
          </a:stretch>
        </p:blipFill>
        <p:spPr>
          <a:xfrm>
            <a:off x="1482624" y="3922082"/>
            <a:ext cx="9118367" cy="7793997"/>
          </a:xfrm>
          <a:prstGeom prst="rect">
            <a:avLst/>
          </a:prstGeom>
          <a:ln w="12700">
            <a:miter lim="400000"/>
          </a:ln>
        </p:spPr>
      </p:pic>
      <p:pic>
        <p:nvPicPr>
          <p:cNvPr id="334" name="Google Shape;214;p19" descr="Google Shape;214;p19"/>
          <p:cNvPicPr>
            <a:picLocks noChangeAspect="1"/>
          </p:cNvPicPr>
          <p:nvPr/>
        </p:nvPicPr>
        <p:blipFill>
          <a:blip r:embed="rId3">
            <a:extLst/>
          </a:blip>
          <a:stretch>
            <a:fillRect/>
          </a:stretch>
        </p:blipFill>
        <p:spPr>
          <a:xfrm>
            <a:off x="2203232" y="10690224"/>
            <a:ext cx="7829551" cy="819151"/>
          </a:xfrm>
          <a:prstGeom prst="rect">
            <a:avLst/>
          </a:prstGeom>
          <a:ln w="101600">
            <a:solidFill>
              <a:srgbClr val="C0504D"/>
            </a:solidFill>
          </a:ln>
        </p:spPr>
      </p:pic>
      <p:pic>
        <p:nvPicPr>
          <p:cNvPr id="335" name="Screen Shot 2020-12-07 at 1.56.53 AM.png" descr="Screen Shot 2020-12-07 at 1.56.53 AM.png"/>
          <p:cNvPicPr>
            <a:picLocks noChangeAspect="1"/>
          </p:cNvPicPr>
          <p:nvPr/>
        </p:nvPicPr>
        <p:blipFill>
          <a:blip r:embed="rId4">
            <a:extLst/>
          </a:blip>
          <a:stretch>
            <a:fillRect/>
          </a:stretch>
        </p:blipFill>
        <p:spPr>
          <a:xfrm>
            <a:off x="11206543" y="3790777"/>
            <a:ext cx="11966428" cy="8056607"/>
          </a:xfrm>
          <a:prstGeom prst="rect">
            <a:avLst/>
          </a:prstGeom>
          <a:ln w="12700">
            <a:miter lim="400000"/>
          </a:ln>
        </p:spPr>
      </p:pic>
      <p:pic>
        <p:nvPicPr>
          <p:cNvPr id="336" name="Google Shape;224;p20" descr="Google Shape;224;p20"/>
          <p:cNvPicPr>
            <a:picLocks noChangeAspect="1"/>
          </p:cNvPicPr>
          <p:nvPr/>
        </p:nvPicPr>
        <p:blipFill>
          <a:blip r:embed="rId5">
            <a:extLst/>
          </a:blip>
          <a:stretch>
            <a:fillRect/>
          </a:stretch>
        </p:blipFill>
        <p:spPr>
          <a:xfrm>
            <a:off x="11206866" y="8316555"/>
            <a:ext cx="11966074" cy="3463382"/>
          </a:xfrm>
          <a:prstGeom prst="rect">
            <a:avLst/>
          </a:prstGeom>
          <a:ln w="12700">
            <a:miter lim="400000"/>
          </a:ln>
        </p:spPr>
      </p:pic>
      <p:sp>
        <p:nvSpPr>
          <p:cNvPr id="337" name="Google Shape;225;p20"/>
          <p:cNvSpPr/>
          <p:nvPr/>
        </p:nvSpPr>
        <p:spPr>
          <a:xfrm>
            <a:off x="11858739" y="10871200"/>
            <a:ext cx="7809001" cy="762000"/>
          </a:xfrm>
          <a:prstGeom prst="roundRect">
            <a:avLst>
              <a:gd name="adj" fmla="val 16667"/>
            </a:avLst>
          </a:prstGeom>
          <a:ln w="50800">
            <a:solidFill>
              <a:srgbClr val="FF0000"/>
            </a:solidFill>
          </a:ln>
        </p:spPr>
        <p:txBody>
          <a:bodyPr lIns="0" tIns="0" rIns="0" bIns="0" anchor="ctr"/>
          <a:lstStyle/>
          <a:p>
            <a:pPr defTabSz="1828800">
              <a:defRPr sz="3600">
                <a:solidFill>
                  <a:srgbClr val="FFFFFF"/>
                </a:solidFill>
                <a:latin typeface="Palatino Linotype"/>
                <a:ea typeface="Palatino Linotype"/>
                <a:cs typeface="Palatino Linotype"/>
                <a:sym typeface="Palatino Linotype"/>
              </a:defRPr>
            </a:pPr>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9" name="object 2"/>
          <p:cNvSpPr/>
          <p:nvPr/>
        </p:nvSpPr>
        <p:spPr>
          <a:xfrm>
            <a:off x="-1" y="-1"/>
            <a:ext cx="12984482" cy="13716000"/>
          </a:xfrm>
          <a:prstGeom prst="rect">
            <a:avLst/>
          </a:prstGeom>
          <a:solidFill>
            <a:srgbClr val="F76900"/>
          </a:solidFill>
          <a:ln w="12700">
            <a:miter lim="400000"/>
          </a:ln>
        </p:spPr>
        <p:txBody>
          <a:bodyPr tIns="91439" bIns="91439"/>
          <a:lstStyle/>
          <a:p>
            <a:pPr algn="l" defTabSz="1828800">
              <a:defRPr sz="3600">
                <a:solidFill>
                  <a:srgbClr val="000000"/>
                </a:solidFill>
                <a:latin typeface="Calibri"/>
                <a:ea typeface="Calibri"/>
                <a:cs typeface="Calibri"/>
                <a:sym typeface="Calibri"/>
              </a:defRPr>
            </a:pPr>
          </a:p>
        </p:txBody>
      </p:sp>
      <p:sp>
        <p:nvSpPr>
          <p:cNvPr id="340" name="object 3"/>
          <p:cNvSpPr txBox="1"/>
          <p:nvPr>
            <p:ph type="title"/>
          </p:nvPr>
        </p:nvSpPr>
        <p:spPr>
          <a:xfrm>
            <a:off x="1382659" y="5973064"/>
            <a:ext cx="6849110" cy="1696721"/>
          </a:xfrm>
          <a:prstGeom prst="rect">
            <a:avLst/>
          </a:prstGeom>
        </p:spPr>
        <p:txBody>
          <a:bodyPr/>
          <a:lstStyle>
            <a:lvl1pPr indent="12700">
              <a:spcBef>
                <a:spcPts val="200"/>
              </a:spcBef>
              <a:defRPr spc="-200" sz="10800">
                <a:solidFill>
                  <a:srgbClr val="FFFFFF"/>
                </a:solidFill>
              </a:defRPr>
            </a:lvl1pPr>
          </a:lstStyle>
          <a:p>
            <a:pPr/>
            <a:r>
              <a:t>Objective 5:</a:t>
            </a:r>
          </a:p>
        </p:txBody>
      </p:sp>
      <p:sp>
        <p:nvSpPr>
          <p:cNvPr id="341" name="object 4"/>
          <p:cNvSpPr txBox="1"/>
          <p:nvPr/>
        </p:nvSpPr>
        <p:spPr>
          <a:xfrm>
            <a:off x="1382773" y="8275825"/>
            <a:ext cx="7971792" cy="27432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R="222250" indent="12700" algn="l" defTabSz="1828800">
              <a:lnSpc>
                <a:spcPts val="5400"/>
              </a:lnSpc>
              <a:spcBef>
                <a:spcPts val="1400"/>
              </a:spcBef>
              <a:defRPr spc="-20" sz="5600">
                <a:solidFill>
                  <a:srgbClr val="000E54"/>
                </a:solidFill>
                <a:latin typeface="Calibri"/>
                <a:ea typeface="Calibri"/>
                <a:cs typeface="Calibri"/>
                <a:sym typeface="Calibri"/>
              </a:defRPr>
            </a:pPr>
            <a:r>
              <a:t>Develop </a:t>
            </a:r>
            <a:r>
              <a:rPr spc="0"/>
              <a:t>A </a:t>
            </a:r>
            <a:r>
              <a:rPr spc="-10"/>
              <a:t>Plan of Action  </a:t>
            </a:r>
            <a:r>
              <a:rPr spc="-30"/>
              <a:t>to </a:t>
            </a:r>
            <a:r>
              <a:t>Implement </a:t>
            </a:r>
            <a:r>
              <a:rPr spc="0"/>
              <a:t>the</a:t>
            </a:r>
            <a:r>
              <a:t> </a:t>
            </a:r>
            <a:r>
              <a:rPr spc="-10"/>
              <a:t>Business</a:t>
            </a:r>
          </a:p>
          <a:p>
            <a:pPr indent="12700" algn="l" defTabSz="1828800">
              <a:lnSpc>
                <a:spcPts val="4600"/>
              </a:lnSpc>
              <a:defRPr spc="-10" sz="5600">
                <a:solidFill>
                  <a:srgbClr val="000E54"/>
                </a:solidFill>
                <a:latin typeface="Calibri"/>
                <a:ea typeface="Calibri"/>
                <a:cs typeface="Calibri"/>
                <a:sym typeface="Calibri"/>
              </a:defRPr>
            </a:pPr>
            <a:r>
              <a:t>Decisions </a:t>
            </a:r>
            <a:r>
              <a:rPr spc="-20"/>
              <a:t>Derived </a:t>
            </a:r>
            <a:r>
              <a:rPr spc="-40"/>
              <a:t>from</a:t>
            </a:r>
            <a:r>
              <a:t> The</a:t>
            </a:r>
          </a:p>
          <a:p>
            <a:pPr indent="12700" algn="l" defTabSz="1828800">
              <a:lnSpc>
                <a:spcPts val="6000"/>
              </a:lnSpc>
              <a:defRPr spc="-20" sz="5600">
                <a:solidFill>
                  <a:srgbClr val="000E54"/>
                </a:solidFill>
                <a:latin typeface="Calibri"/>
                <a:ea typeface="Calibri"/>
                <a:cs typeface="Calibri"/>
                <a:sym typeface="Calibri"/>
              </a:defRPr>
            </a:pPr>
            <a:r>
              <a:t>Analyses</a:t>
            </a:r>
          </a:p>
        </p:txBody>
      </p:sp>
      <p:sp>
        <p:nvSpPr>
          <p:cNvPr id="342" name="object 5"/>
          <p:cNvSpPr/>
          <p:nvPr/>
        </p:nvSpPr>
        <p:spPr>
          <a:xfrm>
            <a:off x="12984480" y="-1"/>
            <a:ext cx="11399522" cy="13716000"/>
          </a:xfrm>
          <a:prstGeom prst="rect">
            <a:avLst/>
          </a:prstGeom>
          <a:solidFill>
            <a:srgbClr val="FFFFFF"/>
          </a:solidFill>
          <a:ln w="12700">
            <a:miter lim="400000"/>
          </a:ln>
        </p:spPr>
        <p:txBody>
          <a:bodyPr tIns="91439" bIns="91439"/>
          <a:lstStyle/>
          <a:p>
            <a:pPr algn="l" defTabSz="1828800">
              <a:defRPr sz="3600">
                <a:solidFill>
                  <a:srgbClr val="000000"/>
                </a:solidFill>
                <a:latin typeface="Calibri"/>
                <a:ea typeface="Calibri"/>
                <a:cs typeface="Calibri"/>
                <a:sym typeface="Calibri"/>
              </a:defRPr>
            </a:pPr>
          </a:p>
        </p:txBody>
      </p:sp>
      <p:sp>
        <p:nvSpPr>
          <p:cNvPr id="343" name="object 6"/>
          <p:cNvSpPr/>
          <p:nvPr/>
        </p:nvSpPr>
        <p:spPr>
          <a:xfrm>
            <a:off x="12984480" y="2963533"/>
            <a:ext cx="11399521" cy="7788934"/>
          </a:xfrm>
          <a:prstGeom prst="rect">
            <a:avLst/>
          </a:prstGeom>
          <a:blipFill>
            <a:blip r:embed="rId2"/>
            <a:stretch>
              <a:fillRect/>
            </a:stretch>
          </a:blipFill>
          <a:ln w="12700">
            <a:miter lim="400000"/>
          </a:ln>
        </p:spPr>
        <p:txBody>
          <a:bodyPr tIns="91439" bIns="91439"/>
          <a:lstStyle/>
          <a:p>
            <a:pPr algn="l" defTabSz="1828800">
              <a:defRPr sz="3600">
                <a:solidFill>
                  <a:srgbClr val="000000"/>
                </a:solidFill>
                <a:latin typeface="Calibri"/>
                <a:ea typeface="Calibri"/>
                <a:cs typeface="Calibri"/>
                <a:sym typeface="Calibri"/>
              </a:defRPr>
            </a:pP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3" name="object 2"/>
          <p:cNvSpPr txBox="1"/>
          <p:nvPr/>
        </p:nvSpPr>
        <p:spPr>
          <a:xfrm>
            <a:off x="1651000" y="12881864"/>
            <a:ext cx="2254250" cy="293936"/>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12700" algn="l" defTabSz="1828800">
              <a:spcBef>
                <a:spcPts val="200"/>
              </a:spcBef>
              <a:defRPr spc="-9" sz="2200">
                <a:solidFill>
                  <a:srgbClr val="F76900"/>
                </a:solidFill>
                <a:latin typeface="Calibri"/>
                <a:ea typeface="Calibri"/>
                <a:cs typeface="Calibri"/>
                <a:sym typeface="Calibri"/>
              </a:defRPr>
            </a:pPr>
            <a:r>
              <a:t>Syracuse</a:t>
            </a:r>
            <a:r>
              <a:rPr spc="-110"/>
              <a:t> </a:t>
            </a:r>
            <a:r>
              <a:t>University</a:t>
            </a:r>
          </a:p>
        </p:txBody>
      </p:sp>
      <p:sp>
        <p:nvSpPr>
          <p:cNvPr id="204" name="object 3"/>
          <p:cNvSpPr txBox="1"/>
          <p:nvPr/>
        </p:nvSpPr>
        <p:spPr>
          <a:xfrm>
            <a:off x="22548938" y="12901168"/>
            <a:ext cx="180341" cy="24874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indent="12700" algn="l" defTabSz="1828800">
              <a:spcBef>
                <a:spcPts val="200"/>
              </a:spcBef>
              <a:defRPr sz="2000">
                <a:solidFill>
                  <a:srgbClr val="F76900"/>
                </a:solidFill>
                <a:latin typeface="Calibri"/>
                <a:ea typeface="Calibri"/>
                <a:cs typeface="Calibri"/>
                <a:sym typeface="Calibri"/>
              </a:defRPr>
            </a:lvl1pPr>
          </a:lstStyle>
          <a:p>
            <a:pPr/>
            <a:r>
              <a:t>2</a:t>
            </a:r>
          </a:p>
        </p:txBody>
      </p:sp>
      <p:sp>
        <p:nvSpPr>
          <p:cNvPr id="205" name="object 4"/>
          <p:cNvSpPr txBox="1"/>
          <p:nvPr>
            <p:ph type="title"/>
          </p:nvPr>
        </p:nvSpPr>
        <p:spPr>
          <a:xfrm>
            <a:off x="1651000" y="1358389"/>
            <a:ext cx="8923020" cy="1148081"/>
          </a:xfrm>
          <a:prstGeom prst="rect">
            <a:avLst/>
          </a:prstGeom>
        </p:spPr>
        <p:txBody>
          <a:bodyPr/>
          <a:lstStyle/>
          <a:p>
            <a:pPr indent="12700">
              <a:spcBef>
                <a:spcPts val="200"/>
              </a:spcBef>
            </a:pPr>
            <a:r>
              <a:t>Outline of</a:t>
            </a:r>
            <a:r>
              <a:rPr spc="-200"/>
              <a:t> Presentation</a:t>
            </a:r>
          </a:p>
        </p:txBody>
      </p:sp>
      <p:sp>
        <p:nvSpPr>
          <p:cNvPr id="206" name="object 5"/>
          <p:cNvSpPr txBox="1"/>
          <p:nvPr/>
        </p:nvSpPr>
        <p:spPr>
          <a:xfrm>
            <a:off x="1651000" y="3565395"/>
            <a:ext cx="12056606" cy="1854896"/>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L="1155700" indent="-1143000" algn="l" defTabSz="1828800">
              <a:spcBef>
                <a:spcPts val="1200"/>
              </a:spcBef>
              <a:buClr>
                <a:srgbClr val="F76900"/>
              </a:buClr>
              <a:buSzPct val="100000"/>
              <a:buAutoNum type="romanUcPeriod" startAt="1"/>
              <a:tabLst>
                <a:tab pos="1143000" algn="l"/>
                <a:tab pos="1168400" algn="l"/>
              </a:tabLst>
              <a:defRPr sz="3600">
                <a:solidFill>
                  <a:srgbClr val="000E54"/>
                </a:solidFill>
                <a:latin typeface="Calibri"/>
                <a:ea typeface="Calibri"/>
                <a:cs typeface="Calibri"/>
                <a:sym typeface="Calibri"/>
              </a:defRPr>
            </a:pPr>
            <a:r>
              <a:t>About</a:t>
            </a:r>
            <a:r>
              <a:rPr spc="-20"/>
              <a:t> </a:t>
            </a:r>
            <a:r>
              <a:rPr spc="-10"/>
              <a:t>Me</a:t>
            </a:r>
            <a:endParaRPr spc="-10"/>
          </a:p>
          <a:p>
            <a:pPr marL="1155700" indent="-1143000" algn="l" defTabSz="1828800">
              <a:spcBef>
                <a:spcPts val="1000"/>
              </a:spcBef>
              <a:buClr>
                <a:srgbClr val="F76900"/>
              </a:buClr>
              <a:buSzPct val="100000"/>
              <a:buAutoNum type="romanUcPeriod" startAt="1"/>
              <a:tabLst>
                <a:tab pos="1143000" algn="l"/>
                <a:tab pos="1168400" algn="l"/>
              </a:tabLst>
              <a:defRPr spc="-20" sz="3600">
                <a:solidFill>
                  <a:srgbClr val="000E54"/>
                </a:solidFill>
                <a:latin typeface="Calibri"/>
                <a:ea typeface="Calibri"/>
                <a:cs typeface="Calibri"/>
                <a:sym typeface="Calibri"/>
              </a:defRPr>
            </a:pPr>
            <a:r>
              <a:t>Introduction</a:t>
            </a:r>
          </a:p>
          <a:p>
            <a:pPr marL="1155700" indent="-1143000" algn="l" defTabSz="1828800">
              <a:spcBef>
                <a:spcPts val="1200"/>
              </a:spcBef>
              <a:buClr>
                <a:srgbClr val="F76900"/>
              </a:buClr>
              <a:buSzPct val="100000"/>
              <a:buAutoNum type="romanUcPeriod" startAt="1"/>
              <a:tabLst>
                <a:tab pos="1143000" algn="l"/>
                <a:tab pos="1168400" algn="l"/>
              </a:tabLst>
              <a:defRPr sz="3600">
                <a:solidFill>
                  <a:srgbClr val="000E54"/>
                </a:solidFill>
                <a:latin typeface="Calibri"/>
                <a:ea typeface="Calibri"/>
                <a:cs typeface="Calibri"/>
                <a:sym typeface="Calibri"/>
              </a:defRPr>
            </a:pPr>
            <a:r>
              <a:t>Learning</a:t>
            </a:r>
            <a:r>
              <a:rPr spc="-130"/>
              <a:t> </a:t>
            </a:r>
            <a:r>
              <a:rPr spc="-10"/>
              <a:t>Objectives and Example Projects</a:t>
            </a:r>
          </a:p>
        </p:txBody>
      </p:sp>
      <p:sp>
        <p:nvSpPr>
          <p:cNvPr id="207" name="object 6"/>
          <p:cNvSpPr txBox="1"/>
          <p:nvPr/>
        </p:nvSpPr>
        <p:spPr>
          <a:xfrm>
            <a:off x="3479799" y="5672328"/>
            <a:ext cx="18209262" cy="359891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L="1041400" indent="-1028700" algn="l" defTabSz="1828800">
              <a:spcBef>
                <a:spcPts val="1400"/>
              </a:spcBef>
              <a:buSzPct val="100000"/>
              <a:buAutoNum type="arabicPeriod" startAt="1"/>
              <a:tabLst>
                <a:tab pos="1041400" algn="l"/>
                <a:tab pos="1041400" algn="l"/>
              </a:tabLst>
              <a:defRPr sz="3000">
                <a:solidFill>
                  <a:srgbClr val="000E54"/>
                </a:solidFill>
                <a:latin typeface="Calibri"/>
                <a:ea typeface="Calibri"/>
                <a:cs typeface="Calibri"/>
                <a:sym typeface="Calibri"/>
              </a:defRPr>
            </a:pPr>
            <a:r>
              <a:t>Describe a </a:t>
            </a:r>
            <a:r>
              <a:rPr spc="-20"/>
              <a:t>broad </a:t>
            </a:r>
            <a:r>
              <a:rPr spc="-10"/>
              <a:t>overview of the major </a:t>
            </a:r>
            <a:r>
              <a:rPr spc="-20"/>
              <a:t>practice areas </a:t>
            </a:r>
            <a:r>
              <a:rPr spc="-10"/>
              <a:t>of </a:t>
            </a:r>
            <a:r>
              <a:rPr spc="-30"/>
              <a:t>data</a:t>
            </a:r>
            <a:r>
              <a:rPr spc="60"/>
              <a:t> </a:t>
            </a:r>
            <a:r>
              <a:t>science.</a:t>
            </a:r>
          </a:p>
          <a:p>
            <a:pPr marL="1041400" indent="-1028700" algn="l" defTabSz="1828800">
              <a:spcBef>
                <a:spcPts val="1200"/>
              </a:spcBef>
              <a:buSzPct val="100000"/>
              <a:buAutoNum type="arabicPeriod" startAt="1"/>
              <a:tabLst>
                <a:tab pos="1041400" algn="l"/>
                <a:tab pos="1041400" algn="l"/>
              </a:tabLst>
              <a:defRPr sz="3000">
                <a:solidFill>
                  <a:srgbClr val="000E54"/>
                </a:solidFill>
                <a:latin typeface="Calibri"/>
                <a:ea typeface="Calibri"/>
                <a:cs typeface="Calibri"/>
                <a:sym typeface="Calibri"/>
              </a:defRPr>
            </a:pPr>
            <a:r>
              <a:t>Collect </a:t>
            </a:r>
            <a:r>
              <a:rPr spc="-10"/>
              <a:t>and </a:t>
            </a:r>
            <a:r>
              <a:rPr spc="-30"/>
              <a:t>organize</a:t>
            </a:r>
            <a:r>
              <a:rPr spc="-20"/>
              <a:t> </a:t>
            </a:r>
            <a:r>
              <a:rPr spc="-30"/>
              <a:t>data.</a:t>
            </a:r>
          </a:p>
          <a:p>
            <a:pPr marL="1041400" indent="-1028700" algn="l" defTabSz="1828800">
              <a:spcBef>
                <a:spcPts val="1200"/>
              </a:spcBef>
              <a:buSzPct val="100000"/>
              <a:buAutoNum type="arabicPeriod" startAt="1"/>
              <a:tabLst>
                <a:tab pos="1041400" algn="l"/>
                <a:tab pos="1041400" algn="l"/>
              </a:tabLst>
              <a:defRPr spc="-10" sz="3000">
                <a:solidFill>
                  <a:srgbClr val="000E54"/>
                </a:solidFill>
                <a:latin typeface="Calibri"/>
                <a:ea typeface="Calibri"/>
                <a:cs typeface="Calibri"/>
                <a:sym typeface="Calibri"/>
              </a:defRPr>
            </a:pPr>
            <a:r>
              <a:t>Identify </a:t>
            </a:r>
            <a:r>
              <a:rPr spc="-20"/>
              <a:t>patterns </a:t>
            </a:r>
            <a:r>
              <a:rPr spc="0"/>
              <a:t>in </a:t>
            </a:r>
            <a:r>
              <a:rPr spc="-30"/>
              <a:t>data </a:t>
            </a:r>
            <a:r>
              <a:rPr spc="0"/>
              <a:t>via </a:t>
            </a:r>
            <a:r>
              <a:t>visualization, </a:t>
            </a:r>
            <a:r>
              <a:rPr spc="-20"/>
              <a:t>statistical </a:t>
            </a:r>
            <a:r>
              <a:t>analysis, and </a:t>
            </a:r>
            <a:r>
              <a:rPr spc="-30"/>
              <a:t>data</a:t>
            </a:r>
            <a:r>
              <a:rPr spc="-20"/>
              <a:t> </a:t>
            </a:r>
            <a:r>
              <a:t>mining.</a:t>
            </a:r>
          </a:p>
          <a:p>
            <a:pPr marL="1041400" indent="-1028700" algn="l" defTabSz="1828800">
              <a:spcBef>
                <a:spcPts val="1200"/>
              </a:spcBef>
              <a:buSzPct val="100000"/>
              <a:buAutoNum type="arabicPeriod" startAt="1"/>
              <a:tabLst>
                <a:tab pos="1041400" algn="l"/>
                <a:tab pos="1041400" algn="l"/>
              </a:tabLst>
              <a:defRPr spc="-10" sz="3000">
                <a:solidFill>
                  <a:srgbClr val="000E54"/>
                </a:solidFill>
                <a:latin typeface="Calibri"/>
                <a:ea typeface="Calibri"/>
                <a:cs typeface="Calibri"/>
                <a:sym typeface="Calibri"/>
              </a:defRPr>
            </a:pPr>
            <a:r>
              <a:t>Develop </a:t>
            </a:r>
            <a:r>
              <a:rPr spc="-20"/>
              <a:t>alternative strategies </a:t>
            </a:r>
            <a:r>
              <a:t>based on the</a:t>
            </a:r>
            <a:r>
              <a:rPr spc="30"/>
              <a:t> </a:t>
            </a:r>
            <a:r>
              <a:rPr spc="-30"/>
              <a:t>data.</a:t>
            </a:r>
          </a:p>
          <a:p>
            <a:pPr marL="1041400" indent="-1028700" algn="l" defTabSz="1828800">
              <a:spcBef>
                <a:spcPts val="1200"/>
              </a:spcBef>
              <a:buSzPct val="100000"/>
              <a:buAutoNum type="arabicPeriod" startAt="1"/>
              <a:tabLst>
                <a:tab pos="1041400" algn="l"/>
                <a:tab pos="1041400" algn="l"/>
              </a:tabLst>
              <a:defRPr spc="-10" sz="3000">
                <a:solidFill>
                  <a:srgbClr val="000E54"/>
                </a:solidFill>
                <a:latin typeface="Calibri"/>
                <a:ea typeface="Calibri"/>
                <a:cs typeface="Calibri"/>
                <a:sym typeface="Calibri"/>
              </a:defRPr>
            </a:pPr>
            <a:r>
              <a:t>Develop </a:t>
            </a:r>
            <a:r>
              <a:rPr spc="0"/>
              <a:t>a </a:t>
            </a:r>
            <a:r>
              <a:t>plan of action </a:t>
            </a:r>
            <a:r>
              <a:rPr spc="-20"/>
              <a:t>to </a:t>
            </a:r>
            <a:r>
              <a:t>implement the business decisions derived </a:t>
            </a:r>
            <a:r>
              <a:rPr spc="-20"/>
              <a:t>from </a:t>
            </a:r>
            <a:r>
              <a:t>the</a:t>
            </a:r>
            <a:r>
              <a:rPr spc="80"/>
              <a:t> </a:t>
            </a:r>
            <a:r>
              <a:t>analyses.</a:t>
            </a:r>
          </a:p>
          <a:p>
            <a:pPr marL="1041400" indent="-1028700" algn="l" defTabSz="1828800">
              <a:spcBef>
                <a:spcPts val="1400"/>
              </a:spcBef>
              <a:buSzPct val="100000"/>
              <a:buAutoNum type="arabicPeriod" startAt="1"/>
              <a:tabLst>
                <a:tab pos="1041400" algn="l"/>
                <a:tab pos="1041400" algn="l"/>
              </a:tabLst>
              <a:defRPr spc="-20" sz="3000">
                <a:solidFill>
                  <a:srgbClr val="000E54"/>
                </a:solidFill>
                <a:latin typeface="Calibri"/>
                <a:ea typeface="Calibri"/>
                <a:cs typeface="Calibri"/>
                <a:sym typeface="Calibri"/>
              </a:defRPr>
            </a:pPr>
            <a:r>
              <a:t>Demonstrate </a:t>
            </a:r>
            <a:r>
              <a:rPr spc="-10"/>
              <a:t>communication </a:t>
            </a:r>
            <a:r>
              <a:rPr spc="0"/>
              <a:t>skills </a:t>
            </a:r>
            <a:r>
              <a:t>regarding </a:t>
            </a:r>
            <a:r>
              <a:rPr spc="-30"/>
              <a:t>data </a:t>
            </a:r>
            <a:r>
              <a:rPr spc="-10"/>
              <a:t>and </a:t>
            </a:r>
            <a:r>
              <a:rPr spc="0"/>
              <a:t>its </a:t>
            </a:r>
            <a:r>
              <a:rPr spc="-10"/>
              <a:t>analysis </a:t>
            </a:r>
            <a:r>
              <a:rPr spc="-30"/>
              <a:t>for </a:t>
            </a:r>
            <a:r>
              <a:t>managers, </a:t>
            </a:r>
            <a:r>
              <a:rPr spc="-10"/>
              <a:t>IT </a:t>
            </a:r>
            <a:r>
              <a:t>professionals,</a:t>
            </a:r>
            <a:r>
              <a:rPr spc="130"/>
              <a:t> </a:t>
            </a:r>
            <a:r>
              <a:t>programmers,</a:t>
            </a:r>
          </a:p>
        </p:txBody>
      </p:sp>
      <p:sp>
        <p:nvSpPr>
          <p:cNvPr id="208" name="object 7"/>
          <p:cNvSpPr txBox="1"/>
          <p:nvPr/>
        </p:nvSpPr>
        <p:spPr>
          <a:xfrm>
            <a:off x="3479800" y="9104122"/>
            <a:ext cx="12260581" cy="103351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527050" algn="l" defTabSz="1828800">
              <a:spcBef>
                <a:spcPts val="1400"/>
              </a:spcBef>
              <a:defRPr spc="-20" sz="3000">
                <a:solidFill>
                  <a:srgbClr val="000E54"/>
                </a:solidFill>
                <a:latin typeface="Calibri"/>
                <a:ea typeface="Calibri"/>
                <a:cs typeface="Calibri"/>
                <a:sym typeface="Calibri"/>
              </a:defRPr>
            </a:pPr>
            <a:r>
              <a:t>statisticians, </a:t>
            </a:r>
            <a:r>
              <a:rPr spc="-10"/>
              <a:t>and other </a:t>
            </a:r>
            <a:r>
              <a:t>relevant professionals </a:t>
            </a:r>
            <a:r>
              <a:rPr spc="0"/>
              <a:t>in </a:t>
            </a:r>
            <a:r>
              <a:rPr spc="-10"/>
              <a:t>their</a:t>
            </a:r>
            <a:r>
              <a:rPr spc="100"/>
              <a:t> </a:t>
            </a:r>
            <a:r>
              <a:rPr spc="-30"/>
              <a:t>organization.</a:t>
            </a:r>
          </a:p>
          <a:p>
            <a:pPr indent="12700" algn="l" defTabSz="1828800">
              <a:spcBef>
                <a:spcPts val="1200"/>
              </a:spcBef>
              <a:tabLst>
                <a:tab pos="1041400" algn="l"/>
              </a:tabLst>
              <a:defRPr sz="3000">
                <a:solidFill>
                  <a:srgbClr val="000E54"/>
                </a:solidFill>
                <a:latin typeface="Calibri"/>
                <a:ea typeface="Calibri"/>
                <a:cs typeface="Calibri"/>
                <a:sym typeface="Calibri"/>
              </a:defRPr>
            </a:pPr>
            <a:r>
              <a:t>7.	</a:t>
            </a:r>
            <a:r>
              <a:rPr spc="-20"/>
              <a:t>Synthesize </a:t>
            </a:r>
            <a:r>
              <a:rPr spc="-10"/>
              <a:t>the ethical dimensions of </a:t>
            </a:r>
            <a:r>
              <a:rPr spc="-30"/>
              <a:t>data </a:t>
            </a:r>
            <a:r>
              <a:t>science </a:t>
            </a:r>
            <a:r>
              <a:rPr spc="-20"/>
              <a:t>practice </a:t>
            </a:r>
            <a:r>
              <a:rPr spc="-10"/>
              <a:t>(e.g.,</a:t>
            </a:r>
            <a:r>
              <a:rPr spc="170"/>
              <a:t> </a:t>
            </a:r>
            <a:r>
              <a:rPr spc="-20"/>
              <a:t>privacy).</a:t>
            </a:r>
          </a:p>
        </p:txBody>
      </p:sp>
      <p:sp>
        <p:nvSpPr>
          <p:cNvPr id="209" name="object 8"/>
          <p:cNvSpPr txBox="1"/>
          <p:nvPr/>
        </p:nvSpPr>
        <p:spPr>
          <a:xfrm>
            <a:off x="1650999" y="10344404"/>
            <a:ext cx="5687062" cy="457895"/>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L="1041400" indent="-1028700" algn="l" defTabSz="1828800">
              <a:spcBef>
                <a:spcPts val="1200"/>
              </a:spcBef>
              <a:buClr>
                <a:srgbClr val="F76900"/>
              </a:buClr>
              <a:buSzPct val="100000"/>
              <a:buAutoNum type="romanUcPeriod" startAt="4"/>
              <a:tabLst>
                <a:tab pos="1041400" algn="l"/>
                <a:tab pos="1041400" algn="l"/>
              </a:tabLst>
              <a:defRPr spc="-10" sz="3600">
                <a:solidFill>
                  <a:srgbClr val="000E54"/>
                </a:solidFill>
                <a:latin typeface="Calibri"/>
                <a:ea typeface="Calibri"/>
                <a:cs typeface="Calibri"/>
                <a:sym typeface="Calibri"/>
              </a:defRPr>
            </a:pPr>
            <a:r>
              <a:t>Conclusion </a:t>
            </a:r>
            <a:r>
              <a:rPr spc="0"/>
              <a:t>&amp; </a:t>
            </a:r>
            <a:r>
              <a:t>Thank</a:t>
            </a:r>
            <a:r>
              <a:rPr spc="-60"/>
              <a:t> </a:t>
            </a:r>
            <a:r>
              <a:rPr spc="-69"/>
              <a:t>You!</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5" name="object 2"/>
          <p:cNvSpPr txBox="1"/>
          <p:nvPr/>
        </p:nvSpPr>
        <p:spPr>
          <a:xfrm>
            <a:off x="1651000" y="12881864"/>
            <a:ext cx="2254250" cy="293936"/>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12700" algn="l" defTabSz="1828800">
              <a:spcBef>
                <a:spcPts val="200"/>
              </a:spcBef>
              <a:defRPr spc="-9" sz="2200">
                <a:solidFill>
                  <a:srgbClr val="F76900"/>
                </a:solidFill>
                <a:latin typeface="Calibri"/>
                <a:ea typeface="Calibri"/>
                <a:cs typeface="Calibri"/>
                <a:sym typeface="Calibri"/>
              </a:defRPr>
            </a:pPr>
            <a:r>
              <a:t>Syracuse</a:t>
            </a:r>
            <a:r>
              <a:rPr spc="-110"/>
              <a:t> </a:t>
            </a:r>
            <a:r>
              <a:t>University</a:t>
            </a:r>
          </a:p>
        </p:txBody>
      </p:sp>
      <p:sp>
        <p:nvSpPr>
          <p:cNvPr id="346" name="object 3"/>
          <p:cNvSpPr txBox="1"/>
          <p:nvPr/>
        </p:nvSpPr>
        <p:spPr>
          <a:xfrm>
            <a:off x="22418761" y="12901168"/>
            <a:ext cx="311151" cy="24874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indent="12700" algn="l" defTabSz="1828800">
              <a:spcBef>
                <a:spcPts val="200"/>
              </a:spcBef>
              <a:defRPr spc="9" sz="2000">
                <a:solidFill>
                  <a:srgbClr val="F76900"/>
                </a:solidFill>
                <a:latin typeface="Calibri"/>
                <a:ea typeface="Calibri"/>
                <a:cs typeface="Calibri"/>
                <a:sym typeface="Calibri"/>
              </a:defRPr>
            </a:lvl1pPr>
          </a:lstStyle>
          <a:p>
            <a:pPr/>
            <a:r>
              <a:t>23</a:t>
            </a:r>
          </a:p>
        </p:txBody>
      </p:sp>
      <p:sp>
        <p:nvSpPr>
          <p:cNvPr id="347" name="object 4"/>
          <p:cNvSpPr txBox="1"/>
          <p:nvPr>
            <p:ph type="title"/>
          </p:nvPr>
        </p:nvSpPr>
        <p:spPr>
          <a:xfrm>
            <a:off x="762000" y="606721"/>
            <a:ext cx="21082000" cy="2142491"/>
          </a:xfrm>
          <a:prstGeom prst="rect">
            <a:avLst/>
          </a:prstGeom>
        </p:spPr>
        <p:txBody>
          <a:bodyPr/>
          <a:lstStyle/>
          <a:p>
            <a:pPr marR="10160" indent="12700">
              <a:lnSpc>
                <a:spcPts val="7800"/>
              </a:lnSpc>
              <a:spcBef>
                <a:spcPts val="1000"/>
              </a:spcBef>
              <a:defRPr spc="-200"/>
            </a:pPr>
            <a:r>
              <a:t>Objective </a:t>
            </a:r>
            <a:r>
              <a:rPr spc="0"/>
              <a:t>5: </a:t>
            </a:r>
            <a:r>
              <a:t>Develop </a:t>
            </a:r>
            <a:r>
              <a:rPr spc="0"/>
              <a:t>A </a:t>
            </a:r>
            <a:r>
              <a:t>Plan </a:t>
            </a:r>
            <a:r>
              <a:rPr spc="0"/>
              <a:t>of Action </a:t>
            </a:r>
            <a:r>
              <a:t>to Implement </a:t>
            </a:r>
            <a:r>
              <a:rPr spc="0"/>
              <a:t>the  Business Decisions </a:t>
            </a:r>
            <a:r>
              <a:t>Derived from </a:t>
            </a:r>
            <a:r>
              <a:rPr spc="0"/>
              <a:t>The </a:t>
            </a:r>
            <a:r>
              <a:t>Analyses.</a:t>
            </a:r>
          </a:p>
        </p:txBody>
      </p:sp>
      <p:sp>
        <p:nvSpPr>
          <p:cNvPr id="348" name="object 5"/>
          <p:cNvSpPr txBox="1"/>
          <p:nvPr/>
        </p:nvSpPr>
        <p:spPr>
          <a:xfrm>
            <a:off x="736599" y="3007611"/>
            <a:ext cx="20582892" cy="5246907"/>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12700" algn="l" defTabSz="1828800">
              <a:spcBef>
                <a:spcPts val="1400"/>
              </a:spcBef>
              <a:defRPr b="1" spc="-9" sz="4400">
                <a:solidFill>
                  <a:srgbClr val="000E54"/>
                </a:solidFill>
                <a:latin typeface="Calibri"/>
                <a:ea typeface="Calibri"/>
                <a:cs typeface="Calibri"/>
                <a:sym typeface="Calibri"/>
              </a:defRPr>
            </a:pPr>
            <a:r>
              <a:t>Big </a:t>
            </a:r>
            <a:r>
              <a:rPr spc="-30"/>
              <a:t>Data </a:t>
            </a:r>
            <a:r>
              <a:t>Analytics </a:t>
            </a:r>
            <a:r>
              <a:rPr spc="-79"/>
              <a:t>(IST-</a:t>
            </a:r>
            <a:r>
              <a:rPr spc="30"/>
              <a:t> </a:t>
            </a:r>
            <a:r>
              <a:t>718)</a:t>
            </a:r>
          </a:p>
          <a:p>
            <a:pPr marL="927100" marR="25400" indent="-914400" algn="l" defTabSz="1828800">
              <a:lnSpc>
                <a:spcPct val="80000"/>
              </a:lnSpc>
              <a:spcBef>
                <a:spcPts val="2200"/>
              </a:spcBef>
              <a:buClr>
                <a:srgbClr val="F76900"/>
              </a:buClr>
              <a:buSzPct val="100000"/>
              <a:buFont typeface="Arial"/>
              <a:buChar char="•"/>
              <a:tabLst>
                <a:tab pos="914400" algn="l"/>
                <a:tab pos="939800" algn="l"/>
              </a:tabLst>
              <a:defRPr spc="-19" sz="4400">
                <a:solidFill>
                  <a:srgbClr val="000E54"/>
                </a:solidFill>
                <a:latin typeface="Calibri"/>
                <a:ea typeface="Calibri"/>
                <a:cs typeface="Calibri"/>
                <a:sym typeface="Calibri"/>
              </a:defRPr>
            </a:pPr>
            <a:r>
              <a:t>The goal of this analysis is to identify the 3 top zip codes for Syracuse REIT (SREIT) to evaluate for investment. Given the specific function of SREIT as a builder and seller of single-family homes, this analysis will serve as a potential roadmap for future investments.</a:t>
            </a:r>
          </a:p>
          <a:p>
            <a:pPr marL="927100" marR="25400" indent="-914400" algn="l" defTabSz="1828800">
              <a:lnSpc>
                <a:spcPct val="80000"/>
              </a:lnSpc>
              <a:spcBef>
                <a:spcPts val="2200"/>
              </a:spcBef>
              <a:buClr>
                <a:srgbClr val="F76900"/>
              </a:buClr>
              <a:buSzPct val="100000"/>
              <a:buFont typeface="Arial"/>
              <a:buChar char="•"/>
              <a:tabLst>
                <a:tab pos="914400" algn="l"/>
                <a:tab pos="939800" algn="l"/>
              </a:tabLst>
              <a:defRPr spc="-19" sz="4400">
                <a:solidFill>
                  <a:srgbClr val="000E54"/>
                </a:solidFill>
                <a:latin typeface="Calibri"/>
                <a:ea typeface="Calibri"/>
                <a:cs typeface="Calibri"/>
                <a:sym typeface="Calibri"/>
              </a:defRPr>
            </a:pPr>
            <a:r>
              <a:t>Using FaceBook’s Prophet time-series library in conjunction with Apache Spark, I was able to identify the 3 top zip codes for investments and present my findings in a clear manner</a:t>
            </a:r>
          </a:p>
        </p:txBody>
      </p:sp>
      <p:pic>
        <p:nvPicPr>
          <p:cNvPr id="349" name="Screen Shot 2020-12-10 at 12.22.37 AM.png" descr="Screen Shot 2020-12-10 at 12.22.37 AM.png"/>
          <p:cNvPicPr>
            <a:picLocks noChangeAspect="1"/>
          </p:cNvPicPr>
          <p:nvPr/>
        </p:nvPicPr>
        <p:blipFill>
          <a:blip r:embed="rId2">
            <a:extLst/>
          </a:blip>
          <a:stretch>
            <a:fillRect/>
          </a:stretch>
        </p:blipFill>
        <p:spPr>
          <a:xfrm>
            <a:off x="509796" y="8685638"/>
            <a:ext cx="22865298" cy="3761300"/>
          </a:xfrm>
          <a:prstGeom prst="rect">
            <a:avLst/>
          </a:prstGeom>
          <a:ln w="12700">
            <a:miter lim="400000"/>
          </a:ln>
        </p:spPr>
      </p:pic>
      <p:pic>
        <p:nvPicPr>
          <p:cNvPr id="350" name="Screen Shot 2020-12-10 at 12.23.44 AM.png" descr="Screen Shot 2020-12-10 at 12.23.44 AM.png"/>
          <p:cNvPicPr>
            <a:picLocks noChangeAspect="1"/>
          </p:cNvPicPr>
          <p:nvPr/>
        </p:nvPicPr>
        <p:blipFill>
          <a:blip r:embed="rId3">
            <a:extLst/>
          </a:blip>
          <a:stretch>
            <a:fillRect/>
          </a:stretch>
        </p:blipFill>
        <p:spPr>
          <a:xfrm>
            <a:off x="21228136" y="3882020"/>
            <a:ext cx="1138106" cy="1334009"/>
          </a:xfrm>
          <a:prstGeom prst="rect">
            <a:avLst/>
          </a:prstGeom>
          <a:ln w="12700">
            <a:miter lim="400000"/>
          </a:ln>
        </p:spPr>
      </p:pic>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2" name="object 2"/>
          <p:cNvSpPr/>
          <p:nvPr/>
        </p:nvSpPr>
        <p:spPr>
          <a:xfrm>
            <a:off x="-1" y="-1"/>
            <a:ext cx="12984482" cy="13716000"/>
          </a:xfrm>
          <a:prstGeom prst="rect">
            <a:avLst/>
          </a:prstGeom>
          <a:solidFill>
            <a:srgbClr val="F76900"/>
          </a:solidFill>
          <a:ln w="12700">
            <a:miter lim="400000"/>
          </a:ln>
        </p:spPr>
        <p:txBody>
          <a:bodyPr tIns="91439" bIns="91439"/>
          <a:lstStyle/>
          <a:p>
            <a:pPr algn="l" defTabSz="1828800">
              <a:defRPr sz="3600">
                <a:solidFill>
                  <a:srgbClr val="000000"/>
                </a:solidFill>
                <a:latin typeface="Calibri"/>
                <a:ea typeface="Calibri"/>
                <a:cs typeface="Calibri"/>
                <a:sym typeface="Calibri"/>
              </a:defRPr>
            </a:pPr>
          </a:p>
        </p:txBody>
      </p:sp>
      <p:sp>
        <p:nvSpPr>
          <p:cNvPr id="353" name="object 3"/>
          <p:cNvSpPr txBox="1"/>
          <p:nvPr>
            <p:ph type="title"/>
          </p:nvPr>
        </p:nvSpPr>
        <p:spPr>
          <a:xfrm>
            <a:off x="1382659" y="5973064"/>
            <a:ext cx="6849110" cy="1696721"/>
          </a:xfrm>
          <a:prstGeom prst="rect">
            <a:avLst/>
          </a:prstGeom>
        </p:spPr>
        <p:txBody>
          <a:bodyPr/>
          <a:lstStyle/>
          <a:p>
            <a:pPr indent="12700">
              <a:spcBef>
                <a:spcPts val="200"/>
              </a:spcBef>
              <a:defRPr spc="-200" sz="10800">
                <a:solidFill>
                  <a:srgbClr val="FFFFFF"/>
                </a:solidFill>
              </a:defRPr>
            </a:pPr>
            <a:r>
              <a:t>Objective </a:t>
            </a:r>
            <a:r>
              <a:rPr spc="0"/>
              <a:t>6:</a:t>
            </a:r>
          </a:p>
        </p:txBody>
      </p:sp>
      <p:sp>
        <p:nvSpPr>
          <p:cNvPr id="354" name="object 4"/>
          <p:cNvSpPr txBox="1"/>
          <p:nvPr/>
        </p:nvSpPr>
        <p:spPr>
          <a:xfrm>
            <a:off x="1382774" y="8089389"/>
            <a:ext cx="7334251" cy="61476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12700" algn="l" defTabSz="1828800">
              <a:spcBef>
                <a:spcPts val="200"/>
              </a:spcBef>
              <a:defRPr spc="-30" sz="4800">
                <a:solidFill>
                  <a:srgbClr val="000E54"/>
                </a:solidFill>
                <a:latin typeface="Calibri"/>
                <a:ea typeface="Calibri"/>
                <a:cs typeface="Calibri"/>
                <a:sym typeface="Calibri"/>
              </a:defRPr>
            </a:pPr>
            <a:r>
              <a:t>Demonstrate</a:t>
            </a:r>
            <a:r>
              <a:rPr spc="-100"/>
              <a:t> </a:t>
            </a:r>
            <a:r>
              <a:rPr spc="-20"/>
              <a:t>Communication</a:t>
            </a:r>
          </a:p>
        </p:txBody>
      </p:sp>
      <p:sp>
        <p:nvSpPr>
          <p:cNvPr id="355" name="object 5"/>
          <p:cNvSpPr txBox="1"/>
          <p:nvPr/>
        </p:nvSpPr>
        <p:spPr>
          <a:xfrm>
            <a:off x="1382773" y="8601456"/>
            <a:ext cx="9919972" cy="61476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12700" algn="l" defTabSz="1828800">
              <a:spcBef>
                <a:spcPts val="200"/>
              </a:spcBef>
              <a:defRPr spc="-10" sz="4800">
                <a:solidFill>
                  <a:srgbClr val="000E54"/>
                </a:solidFill>
                <a:latin typeface="Calibri"/>
                <a:ea typeface="Calibri"/>
                <a:cs typeface="Calibri"/>
                <a:sym typeface="Calibri"/>
              </a:defRPr>
            </a:pPr>
            <a:r>
              <a:t>Skills </a:t>
            </a:r>
            <a:r>
              <a:rPr spc="-30"/>
              <a:t>Regarding </a:t>
            </a:r>
            <a:r>
              <a:rPr spc="-40"/>
              <a:t>Data </a:t>
            </a:r>
            <a:r>
              <a:rPr spc="0"/>
              <a:t>and </a:t>
            </a:r>
            <a:r>
              <a:t>Its </a:t>
            </a:r>
            <a:r>
              <a:rPr spc="-20"/>
              <a:t>Analysis</a:t>
            </a:r>
            <a:r>
              <a:rPr spc="-80"/>
              <a:t> </a:t>
            </a:r>
            <a:r>
              <a:rPr spc="-40"/>
              <a:t>for</a:t>
            </a:r>
          </a:p>
        </p:txBody>
      </p:sp>
      <p:sp>
        <p:nvSpPr>
          <p:cNvPr id="356" name="object 6"/>
          <p:cNvSpPr txBox="1"/>
          <p:nvPr/>
        </p:nvSpPr>
        <p:spPr>
          <a:xfrm>
            <a:off x="1382773" y="9301731"/>
            <a:ext cx="10396222" cy="119992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R="10160" indent="12700" algn="l" defTabSz="1828800">
              <a:lnSpc>
                <a:spcPct val="73300"/>
              </a:lnSpc>
              <a:spcBef>
                <a:spcPts val="1600"/>
              </a:spcBef>
              <a:defRPr spc="-20" sz="4800">
                <a:solidFill>
                  <a:srgbClr val="000E54"/>
                </a:solidFill>
                <a:latin typeface="Calibri"/>
                <a:ea typeface="Calibri"/>
                <a:cs typeface="Calibri"/>
                <a:sym typeface="Calibri"/>
              </a:defRPr>
            </a:pPr>
            <a:r>
              <a:t>Managers, </a:t>
            </a:r>
            <a:r>
              <a:rPr spc="-10"/>
              <a:t>IT </a:t>
            </a:r>
            <a:r>
              <a:t>Professionals, </a:t>
            </a:r>
            <a:r>
              <a:rPr spc="-30"/>
              <a:t>Programmers,  </a:t>
            </a:r>
            <a:r>
              <a:t>Statisticians, </a:t>
            </a:r>
            <a:r>
              <a:rPr spc="-10"/>
              <a:t>And Other</a:t>
            </a:r>
            <a:r>
              <a:t> </a:t>
            </a:r>
            <a:r>
              <a:rPr spc="-30"/>
              <a:t>Relevant</a:t>
            </a:r>
          </a:p>
        </p:txBody>
      </p:sp>
      <p:sp>
        <p:nvSpPr>
          <p:cNvPr id="357" name="object 7"/>
          <p:cNvSpPr txBox="1"/>
          <p:nvPr/>
        </p:nvSpPr>
        <p:spPr>
          <a:xfrm>
            <a:off x="1357373" y="10577856"/>
            <a:ext cx="8729982" cy="61476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12700" algn="l" defTabSz="1828800">
              <a:spcBef>
                <a:spcPts val="200"/>
              </a:spcBef>
              <a:defRPr spc="-20" sz="4800">
                <a:solidFill>
                  <a:srgbClr val="000E54"/>
                </a:solidFill>
                <a:latin typeface="Calibri"/>
                <a:ea typeface="Calibri"/>
                <a:cs typeface="Calibri"/>
                <a:sym typeface="Calibri"/>
              </a:defRPr>
            </a:pPr>
            <a:r>
              <a:t>Professionals </a:t>
            </a:r>
            <a:r>
              <a:rPr spc="-10"/>
              <a:t>in </a:t>
            </a:r>
            <a:r>
              <a:rPr spc="0"/>
              <a:t>Their</a:t>
            </a:r>
            <a:r>
              <a:rPr spc="-130"/>
              <a:t> </a:t>
            </a:r>
            <a:r>
              <a:rPr spc="-30"/>
              <a:t>Organization.</a:t>
            </a:r>
          </a:p>
        </p:txBody>
      </p:sp>
      <p:sp>
        <p:nvSpPr>
          <p:cNvPr id="358" name="object 8"/>
          <p:cNvSpPr/>
          <p:nvPr/>
        </p:nvSpPr>
        <p:spPr>
          <a:xfrm>
            <a:off x="12984480" y="-1"/>
            <a:ext cx="11399522" cy="13716000"/>
          </a:xfrm>
          <a:prstGeom prst="rect">
            <a:avLst/>
          </a:prstGeom>
          <a:solidFill>
            <a:srgbClr val="FFFFFF"/>
          </a:solidFill>
          <a:ln w="12700">
            <a:miter lim="400000"/>
          </a:ln>
        </p:spPr>
        <p:txBody>
          <a:bodyPr tIns="91439" bIns="91439"/>
          <a:lstStyle/>
          <a:p>
            <a:pPr algn="l" defTabSz="1828800">
              <a:defRPr sz="3600">
                <a:solidFill>
                  <a:srgbClr val="000000"/>
                </a:solidFill>
                <a:latin typeface="Calibri"/>
                <a:ea typeface="Calibri"/>
                <a:cs typeface="Calibri"/>
                <a:sym typeface="Calibri"/>
              </a:defRPr>
            </a:pPr>
          </a:p>
        </p:txBody>
      </p:sp>
      <p:sp>
        <p:nvSpPr>
          <p:cNvPr id="359" name="object 9"/>
          <p:cNvSpPr/>
          <p:nvPr/>
        </p:nvSpPr>
        <p:spPr>
          <a:xfrm>
            <a:off x="12984480" y="2455861"/>
            <a:ext cx="11399521" cy="8804273"/>
          </a:xfrm>
          <a:prstGeom prst="rect">
            <a:avLst/>
          </a:prstGeom>
          <a:blipFill>
            <a:blip r:embed="rId2"/>
            <a:stretch>
              <a:fillRect/>
            </a:stretch>
          </a:blipFill>
          <a:ln w="12700">
            <a:miter lim="400000"/>
          </a:ln>
        </p:spPr>
        <p:txBody>
          <a:bodyPr tIns="91439" bIns="91439"/>
          <a:lstStyle/>
          <a:p>
            <a:pPr algn="l" defTabSz="1828800">
              <a:defRPr sz="3600">
                <a:solidFill>
                  <a:srgbClr val="000000"/>
                </a:solidFill>
                <a:latin typeface="Calibri"/>
                <a:ea typeface="Calibri"/>
                <a:cs typeface="Calibri"/>
                <a:sym typeface="Calibri"/>
              </a:defRPr>
            </a:pPr>
          </a:p>
        </p:txBody>
      </p:sp>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1" name="object 2"/>
          <p:cNvSpPr txBox="1"/>
          <p:nvPr/>
        </p:nvSpPr>
        <p:spPr>
          <a:xfrm>
            <a:off x="1651000" y="12881864"/>
            <a:ext cx="2254250" cy="293936"/>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12700" algn="l" defTabSz="1828800">
              <a:spcBef>
                <a:spcPts val="200"/>
              </a:spcBef>
              <a:defRPr spc="-9" sz="2200">
                <a:solidFill>
                  <a:srgbClr val="F76900"/>
                </a:solidFill>
                <a:latin typeface="Calibri"/>
                <a:ea typeface="Calibri"/>
                <a:cs typeface="Calibri"/>
                <a:sym typeface="Calibri"/>
              </a:defRPr>
            </a:pPr>
            <a:r>
              <a:t>Syracuse</a:t>
            </a:r>
            <a:r>
              <a:rPr spc="-110"/>
              <a:t> </a:t>
            </a:r>
            <a:r>
              <a:t>University</a:t>
            </a:r>
          </a:p>
        </p:txBody>
      </p:sp>
      <p:sp>
        <p:nvSpPr>
          <p:cNvPr id="362" name="object 3"/>
          <p:cNvSpPr txBox="1"/>
          <p:nvPr/>
        </p:nvSpPr>
        <p:spPr>
          <a:xfrm>
            <a:off x="22418761" y="12901168"/>
            <a:ext cx="311151" cy="24874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indent="12700" algn="l" defTabSz="1828800">
              <a:spcBef>
                <a:spcPts val="200"/>
              </a:spcBef>
              <a:defRPr spc="9" sz="2000">
                <a:solidFill>
                  <a:srgbClr val="F76900"/>
                </a:solidFill>
                <a:latin typeface="Calibri"/>
                <a:ea typeface="Calibri"/>
                <a:cs typeface="Calibri"/>
                <a:sym typeface="Calibri"/>
              </a:defRPr>
            </a:lvl1pPr>
          </a:lstStyle>
          <a:p>
            <a:pPr/>
            <a:r>
              <a:t>24</a:t>
            </a:r>
          </a:p>
        </p:txBody>
      </p:sp>
      <p:sp>
        <p:nvSpPr>
          <p:cNvPr id="363" name="object 4"/>
          <p:cNvSpPr txBox="1"/>
          <p:nvPr>
            <p:ph type="title"/>
          </p:nvPr>
        </p:nvSpPr>
        <p:spPr>
          <a:prstGeom prst="rect">
            <a:avLst/>
          </a:prstGeom>
        </p:spPr>
        <p:txBody>
          <a:bodyPr/>
          <a:lstStyle/>
          <a:p>
            <a:pPr marR="10160" indent="12700">
              <a:lnSpc>
                <a:spcPts val="7800"/>
              </a:lnSpc>
              <a:spcBef>
                <a:spcPts val="1000"/>
              </a:spcBef>
              <a:defRPr spc="-200"/>
            </a:pPr>
            <a:r>
              <a:t>Objective </a:t>
            </a:r>
            <a:r>
              <a:rPr spc="0"/>
              <a:t>5: </a:t>
            </a:r>
            <a:r>
              <a:t>Develop </a:t>
            </a:r>
            <a:r>
              <a:rPr spc="0"/>
              <a:t>A </a:t>
            </a:r>
            <a:r>
              <a:t>Plan </a:t>
            </a:r>
            <a:r>
              <a:rPr spc="0"/>
              <a:t>of Action </a:t>
            </a:r>
            <a:r>
              <a:t>to Implement </a:t>
            </a:r>
            <a:r>
              <a:rPr spc="0"/>
              <a:t>the  Business Decisions </a:t>
            </a:r>
            <a:r>
              <a:t>Derived from </a:t>
            </a:r>
            <a:r>
              <a:rPr spc="0"/>
              <a:t>The </a:t>
            </a:r>
            <a:r>
              <a:t>Analyses.</a:t>
            </a:r>
          </a:p>
        </p:txBody>
      </p:sp>
      <p:sp>
        <p:nvSpPr>
          <p:cNvPr id="364" name="object 5"/>
          <p:cNvSpPr txBox="1"/>
          <p:nvPr/>
        </p:nvSpPr>
        <p:spPr>
          <a:xfrm>
            <a:off x="1650999" y="3643376"/>
            <a:ext cx="9295132" cy="898605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12700" algn="l" defTabSz="1828800">
              <a:spcBef>
                <a:spcPts val="200"/>
              </a:spcBef>
              <a:defRPr b="1" spc="-19" sz="4000">
                <a:solidFill>
                  <a:srgbClr val="000E54"/>
                </a:solidFill>
                <a:latin typeface="Calibri"/>
                <a:ea typeface="Calibri"/>
                <a:cs typeface="Calibri"/>
                <a:sym typeface="Calibri"/>
              </a:defRPr>
            </a:pPr>
            <a:r>
              <a:t>Marketing </a:t>
            </a:r>
            <a:r>
              <a:rPr spc="-9"/>
              <a:t>Analytics</a:t>
            </a:r>
            <a:r>
              <a:rPr spc="9"/>
              <a:t> </a:t>
            </a:r>
            <a:r>
              <a:rPr spc="-9"/>
              <a:t>(MAR-653)</a:t>
            </a:r>
          </a:p>
          <a:p>
            <a:pPr marL="469900" marR="10160" indent="-457200" algn="l" defTabSz="1828800">
              <a:lnSpc>
                <a:spcPct val="93300"/>
              </a:lnSpc>
              <a:spcBef>
                <a:spcPts val="2400"/>
              </a:spcBef>
              <a:buClr>
                <a:srgbClr val="F76900"/>
              </a:buClr>
              <a:buSzPct val="100000"/>
              <a:buFont typeface="Arial"/>
              <a:buChar char="•"/>
              <a:tabLst>
                <a:tab pos="457200" algn="l"/>
                <a:tab pos="482600" algn="l"/>
              </a:tabLst>
              <a:defRPr spc="20" sz="3000">
                <a:solidFill>
                  <a:srgbClr val="000E54"/>
                </a:solidFill>
                <a:latin typeface="Calibri"/>
                <a:ea typeface="Calibri"/>
                <a:cs typeface="Calibri"/>
                <a:sym typeface="Calibri"/>
              </a:defRPr>
            </a:pPr>
            <a:r>
              <a:t>If a customer has a one-year contract and not using paperless billing, they are unlikely to churn​​</a:t>
            </a:r>
          </a:p>
          <a:p>
            <a:pPr marL="469900" marR="523240" indent="-457200" algn="l" defTabSz="1828800">
              <a:lnSpc>
                <a:spcPct val="92000"/>
              </a:lnSpc>
              <a:spcBef>
                <a:spcPts val="2400"/>
              </a:spcBef>
              <a:buClr>
                <a:srgbClr val="F76900"/>
              </a:buClr>
              <a:buSzPct val="100000"/>
              <a:buFont typeface="Arial"/>
              <a:buChar char="•"/>
              <a:tabLst>
                <a:tab pos="457200" algn="l"/>
                <a:tab pos="482600" algn="l"/>
              </a:tabLst>
              <a:defRPr sz="3000">
                <a:solidFill>
                  <a:srgbClr val="000E54"/>
                </a:solidFill>
                <a:latin typeface="Calibri"/>
                <a:ea typeface="Calibri"/>
                <a:cs typeface="Calibri"/>
                <a:sym typeface="Calibri"/>
              </a:defRPr>
            </a:pPr>
            <a:r>
              <a:t>If a customer has a month-to-month contract, and is in the tenure group of 0-12 months, and uses paperless billing, they are more likely to churn (78% chance of churn)</a:t>
            </a:r>
          </a:p>
          <a:p>
            <a:pPr marL="469900" marR="803909" indent="-457200" algn="l" defTabSz="1828800">
              <a:lnSpc>
                <a:spcPct val="91300"/>
              </a:lnSpc>
              <a:spcBef>
                <a:spcPts val="2400"/>
              </a:spcBef>
              <a:buClr>
                <a:srgbClr val="F76900"/>
              </a:buClr>
              <a:buSzPct val="100000"/>
              <a:buFont typeface="Arial"/>
              <a:buChar char="•"/>
              <a:tabLst>
                <a:tab pos="457200" algn="l"/>
                <a:tab pos="482600" algn="l"/>
              </a:tabLst>
              <a:defRPr spc="30" sz="3000">
                <a:solidFill>
                  <a:srgbClr val="000E54"/>
                </a:solidFill>
                <a:latin typeface="Calibri"/>
                <a:ea typeface="Calibri"/>
                <a:cs typeface="Calibri"/>
                <a:sym typeface="Calibri"/>
              </a:defRPr>
            </a:pPr>
            <a:r>
              <a:t>To remain competitive, we recommend locking customers into a contract of at least one year, ensuring terms are agreeable and attractive to customers, to reduce the likelihood of churn.</a:t>
            </a:r>
          </a:p>
          <a:p>
            <a:pPr marL="469900" marR="803909" indent="-457200" algn="l" defTabSz="1828800">
              <a:lnSpc>
                <a:spcPct val="91300"/>
              </a:lnSpc>
              <a:spcBef>
                <a:spcPts val="2400"/>
              </a:spcBef>
              <a:buClr>
                <a:srgbClr val="F76900"/>
              </a:buClr>
              <a:buSzPct val="100000"/>
              <a:buFont typeface="Arial"/>
              <a:buChar char="•"/>
              <a:tabLst>
                <a:tab pos="457200" algn="l"/>
                <a:tab pos="482600" algn="l"/>
              </a:tabLst>
              <a:defRPr spc="30" sz="3000">
                <a:solidFill>
                  <a:srgbClr val="000E54"/>
                </a:solidFill>
                <a:latin typeface="Calibri"/>
                <a:ea typeface="Calibri"/>
                <a:cs typeface="Calibri"/>
                <a:sym typeface="Calibri"/>
              </a:defRPr>
            </a:pPr>
            <a:r>
              <a:t>We recommend focusing on demographic changes in needs of telecommunications companies, as older generations may be reliable customers for the short terms, while younger generations may churn more quickly in favor of other methods of communication.</a:t>
            </a:r>
          </a:p>
        </p:txBody>
      </p:sp>
      <p:pic>
        <p:nvPicPr>
          <p:cNvPr id="365" name="Picture 48" descr="Picture 48"/>
          <p:cNvPicPr>
            <a:picLocks noChangeAspect="1"/>
          </p:cNvPicPr>
          <p:nvPr/>
        </p:nvPicPr>
        <p:blipFill>
          <a:blip r:embed="rId2">
            <a:extLst/>
          </a:blip>
          <a:stretch>
            <a:fillRect/>
          </a:stretch>
        </p:blipFill>
        <p:spPr>
          <a:xfrm>
            <a:off x="11285508" y="3887365"/>
            <a:ext cx="11749497" cy="6969017"/>
          </a:xfrm>
          <a:prstGeom prst="rect">
            <a:avLst/>
          </a:prstGeom>
          <a:ln w="12700">
            <a:miter lim="400000"/>
          </a:ln>
        </p:spPr>
      </p:pic>
      <p:sp>
        <p:nvSpPr>
          <p:cNvPr id="366" name="TextBox 6"/>
          <p:cNvSpPr txBox="1"/>
          <p:nvPr/>
        </p:nvSpPr>
        <p:spPr>
          <a:xfrm>
            <a:off x="12126752" y="10907182"/>
            <a:ext cx="5251509" cy="957581"/>
          </a:xfrm>
          <a:prstGeom prst="rect">
            <a:avLst/>
          </a:prstGeom>
          <a:ln w="38100">
            <a:solidFill>
              <a:srgbClr val="AB96C6"/>
            </a:solidFill>
          </a:ln>
          <a:extLst>
            <a:ext uri="{C572A759-6A51-4108-AA02-DFA0A04FC94B}">
              <ma14:wrappingTextBoxFlag xmlns:ma14="http://schemas.microsoft.com/office/mac/drawingml/2011/main" val="1"/>
            </a:ext>
          </a:extLst>
        </p:spPr>
        <p:txBody>
          <a:bodyPr tIns="91439" bIns="91439">
            <a:spAutoFit/>
          </a:bodyPr>
          <a:lstStyle>
            <a:lvl1pPr defTabSz="1828800">
              <a:defRPr>
                <a:solidFill>
                  <a:srgbClr val="000000"/>
                </a:solidFill>
                <a:latin typeface="Univers"/>
                <a:ea typeface="Univers"/>
                <a:cs typeface="Univers"/>
                <a:sym typeface="Univers"/>
              </a:defRPr>
            </a:lvl1pPr>
          </a:lstStyle>
          <a:p>
            <a:pPr/>
            <a:r>
              <a:t>As contract length increases, likelihood of churn decreases</a:t>
            </a:r>
          </a:p>
        </p:txBody>
      </p:sp>
      <p:sp>
        <p:nvSpPr>
          <p:cNvPr id="367" name="Arrow: Right 2"/>
          <p:cNvSpPr/>
          <p:nvPr/>
        </p:nvSpPr>
        <p:spPr>
          <a:xfrm rot="2002181">
            <a:off x="12896660" y="7138251"/>
            <a:ext cx="3254929" cy="467361"/>
          </a:xfrm>
          <a:prstGeom prst="rightArrow">
            <a:avLst>
              <a:gd name="adj1" fmla="val 50000"/>
              <a:gd name="adj2" fmla="val 50000"/>
            </a:avLst>
          </a:prstGeom>
          <a:solidFill>
            <a:srgbClr val="AB96C6"/>
          </a:solidFill>
          <a:ln w="38100" cap="rnd">
            <a:solidFill>
              <a:srgbClr val="7D6D90"/>
            </a:solidFill>
          </a:ln>
        </p:spPr>
        <p:txBody>
          <a:bodyPr tIns="91439" bIns="91439" anchor="ctr"/>
          <a:lstStyle/>
          <a:p>
            <a:pPr defTabSz="1828800">
              <a:defRPr sz="3600">
                <a:solidFill>
                  <a:srgbClr val="FFFFFF"/>
                </a:solidFill>
                <a:latin typeface="Univers"/>
                <a:ea typeface="Univers"/>
                <a:cs typeface="Univers"/>
                <a:sym typeface="Univers"/>
              </a:defRPr>
            </a:pPr>
          </a:p>
        </p:txBody>
      </p:sp>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9" name="object 2"/>
          <p:cNvSpPr/>
          <p:nvPr/>
        </p:nvSpPr>
        <p:spPr>
          <a:xfrm>
            <a:off x="-1" y="-1"/>
            <a:ext cx="12984482" cy="13716000"/>
          </a:xfrm>
          <a:prstGeom prst="rect">
            <a:avLst/>
          </a:prstGeom>
          <a:solidFill>
            <a:srgbClr val="F76900"/>
          </a:solidFill>
          <a:ln w="12700">
            <a:miter lim="400000"/>
          </a:ln>
        </p:spPr>
        <p:txBody>
          <a:bodyPr tIns="91439" bIns="91439"/>
          <a:lstStyle/>
          <a:p>
            <a:pPr algn="l" defTabSz="1828800">
              <a:defRPr sz="3600">
                <a:solidFill>
                  <a:srgbClr val="000000"/>
                </a:solidFill>
                <a:latin typeface="Calibri"/>
                <a:ea typeface="Calibri"/>
                <a:cs typeface="Calibri"/>
                <a:sym typeface="Calibri"/>
              </a:defRPr>
            </a:pPr>
          </a:p>
        </p:txBody>
      </p:sp>
      <p:sp>
        <p:nvSpPr>
          <p:cNvPr id="370" name="object 3"/>
          <p:cNvSpPr txBox="1"/>
          <p:nvPr>
            <p:ph type="title"/>
          </p:nvPr>
        </p:nvSpPr>
        <p:spPr>
          <a:xfrm>
            <a:off x="1382659" y="5973064"/>
            <a:ext cx="6849110" cy="1696721"/>
          </a:xfrm>
          <a:prstGeom prst="rect">
            <a:avLst/>
          </a:prstGeom>
        </p:spPr>
        <p:txBody>
          <a:bodyPr/>
          <a:lstStyle>
            <a:lvl1pPr indent="12700">
              <a:spcBef>
                <a:spcPts val="200"/>
              </a:spcBef>
              <a:defRPr spc="-200" sz="10800">
                <a:solidFill>
                  <a:srgbClr val="FFFFFF"/>
                </a:solidFill>
              </a:defRPr>
            </a:lvl1pPr>
          </a:lstStyle>
          <a:p>
            <a:pPr/>
            <a:r>
              <a:t>Objective 7:</a:t>
            </a:r>
          </a:p>
        </p:txBody>
      </p:sp>
      <p:sp>
        <p:nvSpPr>
          <p:cNvPr id="371" name="object 4"/>
          <p:cNvSpPr txBox="1"/>
          <p:nvPr/>
        </p:nvSpPr>
        <p:spPr>
          <a:xfrm>
            <a:off x="1382773" y="8195054"/>
            <a:ext cx="10466072" cy="159512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12700" algn="l" defTabSz="1828800">
              <a:lnSpc>
                <a:spcPts val="6200"/>
              </a:lnSpc>
              <a:spcBef>
                <a:spcPts val="200"/>
              </a:spcBef>
              <a:defRPr spc="-40" sz="5600">
                <a:solidFill>
                  <a:srgbClr val="000E54"/>
                </a:solidFill>
                <a:latin typeface="Calibri"/>
                <a:ea typeface="Calibri"/>
                <a:cs typeface="Calibri"/>
                <a:sym typeface="Calibri"/>
              </a:defRPr>
            </a:pPr>
            <a:r>
              <a:t>Synthesize </a:t>
            </a:r>
            <a:r>
              <a:rPr spc="-10"/>
              <a:t>the</a:t>
            </a:r>
            <a:r>
              <a:rPr spc="20"/>
              <a:t> </a:t>
            </a:r>
            <a:r>
              <a:rPr spc="-30"/>
              <a:t>Ethical</a:t>
            </a:r>
          </a:p>
          <a:p>
            <a:pPr indent="12700" algn="l" defTabSz="1828800">
              <a:lnSpc>
                <a:spcPts val="6200"/>
              </a:lnSpc>
              <a:defRPr spc="-10" sz="5600">
                <a:solidFill>
                  <a:srgbClr val="000E54"/>
                </a:solidFill>
                <a:latin typeface="Calibri"/>
                <a:ea typeface="Calibri"/>
                <a:cs typeface="Calibri"/>
                <a:sym typeface="Calibri"/>
              </a:defRPr>
            </a:pPr>
            <a:r>
              <a:t>Dimensions of </a:t>
            </a:r>
            <a:r>
              <a:rPr spc="-40"/>
              <a:t>Data </a:t>
            </a:r>
            <a:r>
              <a:t>Science</a:t>
            </a:r>
            <a:r>
              <a:rPr spc="10"/>
              <a:t> </a:t>
            </a:r>
            <a:r>
              <a:rPr spc="-20"/>
              <a:t>Practice</a:t>
            </a:r>
          </a:p>
        </p:txBody>
      </p:sp>
      <p:sp>
        <p:nvSpPr>
          <p:cNvPr id="372" name="object 5"/>
          <p:cNvSpPr/>
          <p:nvPr/>
        </p:nvSpPr>
        <p:spPr>
          <a:xfrm>
            <a:off x="12984480" y="-1"/>
            <a:ext cx="11399522" cy="13716000"/>
          </a:xfrm>
          <a:prstGeom prst="rect">
            <a:avLst/>
          </a:prstGeom>
          <a:solidFill>
            <a:srgbClr val="FFFFFF"/>
          </a:solidFill>
          <a:ln w="12700">
            <a:miter lim="400000"/>
          </a:ln>
        </p:spPr>
        <p:txBody>
          <a:bodyPr tIns="91439" bIns="91439"/>
          <a:lstStyle/>
          <a:p>
            <a:pPr algn="l" defTabSz="1828800">
              <a:defRPr sz="3600">
                <a:solidFill>
                  <a:srgbClr val="000000"/>
                </a:solidFill>
                <a:latin typeface="Calibri"/>
                <a:ea typeface="Calibri"/>
                <a:cs typeface="Calibri"/>
                <a:sym typeface="Calibri"/>
              </a:defRPr>
            </a:pPr>
          </a:p>
        </p:txBody>
      </p:sp>
      <p:sp>
        <p:nvSpPr>
          <p:cNvPr id="373" name="object 6"/>
          <p:cNvSpPr/>
          <p:nvPr/>
        </p:nvSpPr>
        <p:spPr>
          <a:xfrm>
            <a:off x="13092985" y="1027159"/>
            <a:ext cx="11291013" cy="11661678"/>
          </a:xfrm>
          <a:prstGeom prst="rect">
            <a:avLst/>
          </a:prstGeom>
          <a:blipFill>
            <a:blip r:embed="rId2"/>
            <a:stretch>
              <a:fillRect/>
            </a:stretch>
          </a:blipFill>
          <a:ln w="12700">
            <a:miter lim="400000"/>
          </a:ln>
        </p:spPr>
        <p:txBody>
          <a:bodyPr tIns="91439" bIns="91439"/>
          <a:lstStyle/>
          <a:p>
            <a:pPr algn="l" defTabSz="1828800">
              <a:defRPr sz="3600">
                <a:solidFill>
                  <a:srgbClr val="000000"/>
                </a:solidFill>
                <a:latin typeface="Calibri"/>
                <a:ea typeface="Calibri"/>
                <a:cs typeface="Calibri"/>
                <a:sym typeface="Calibri"/>
              </a:defRPr>
            </a:pPr>
          </a:p>
        </p:txBody>
      </p:sp>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5" name="object 2"/>
          <p:cNvSpPr txBox="1"/>
          <p:nvPr/>
        </p:nvSpPr>
        <p:spPr>
          <a:xfrm>
            <a:off x="1651000" y="12881864"/>
            <a:ext cx="2254250" cy="293936"/>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12700" algn="l" defTabSz="1828800">
              <a:spcBef>
                <a:spcPts val="200"/>
              </a:spcBef>
              <a:defRPr spc="-9" sz="2200">
                <a:solidFill>
                  <a:srgbClr val="F76900"/>
                </a:solidFill>
                <a:latin typeface="Calibri"/>
                <a:ea typeface="Calibri"/>
                <a:cs typeface="Calibri"/>
                <a:sym typeface="Calibri"/>
              </a:defRPr>
            </a:pPr>
            <a:r>
              <a:t>Syracuse</a:t>
            </a:r>
            <a:r>
              <a:rPr spc="-110"/>
              <a:t> </a:t>
            </a:r>
            <a:r>
              <a:t>University</a:t>
            </a:r>
          </a:p>
        </p:txBody>
      </p:sp>
      <p:sp>
        <p:nvSpPr>
          <p:cNvPr id="376" name="object 3"/>
          <p:cNvSpPr txBox="1"/>
          <p:nvPr/>
        </p:nvSpPr>
        <p:spPr>
          <a:xfrm>
            <a:off x="22418761" y="12901168"/>
            <a:ext cx="311151" cy="24874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indent="12700" algn="l" defTabSz="1828800">
              <a:spcBef>
                <a:spcPts val="200"/>
              </a:spcBef>
              <a:defRPr spc="9" sz="2000">
                <a:solidFill>
                  <a:srgbClr val="F76900"/>
                </a:solidFill>
                <a:latin typeface="Calibri"/>
                <a:ea typeface="Calibri"/>
                <a:cs typeface="Calibri"/>
                <a:sym typeface="Calibri"/>
              </a:defRPr>
            </a:lvl1pPr>
          </a:lstStyle>
          <a:p>
            <a:pPr/>
            <a:r>
              <a:t>30</a:t>
            </a:r>
          </a:p>
        </p:txBody>
      </p:sp>
      <p:sp>
        <p:nvSpPr>
          <p:cNvPr id="377" name="object 4"/>
          <p:cNvSpPr/>
          <p:nvPr/>
        </p:nvSpPr>
        <p:spPr>
          <a:xfrm>
            <a:off x="927099" y="4406900"/>
            <a:ext cx="4318008" cy="586740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440" y="0"/>
                </a:moveTo>
                <a:lnTo>
                  <a:pt x="2160" y="0"/>
                </a:lnTo>
                <a:lnTo>
                  <a:pt x="1665" y="42"/>
                </a:lnTo>
                <a:lnTo>
                  <a:pt x="1210" y="162"/>
                </a:lnTo>
                <a:lnTo>
                  <a:pt x="809" y="349"/>
                </a:lnTo>
                <a:lnTo>
                  <a:pt x="475" y="595"/>
                </a:lnTo>
                <a:lnTo>
                  <a:pt x="220" y="891"/>
                </a:lnTo>
                <a:lnTo>
                  <a:pt x="57" y="1225"/>
                </a:lnTo>
                <a:lnTo>
                  <a:pt x="0" y="1590"/>
                </a:lnTo>
                <a:lnTo>
                  <a:pt x="0" y="20010"/>
                </a:lnTo>
                <a:lnTo>
                  <a:pt x="57" y="20375"/>
                </a:lnTo>
                <a:lnTo>
                  <a:pt x="220" y="20709"/>
                </a:lnTo>
                <a:lnTo>
                  <a:pt x="475" y="21005"/>
                </a:lnTo>
                <a:lnTo>
                  <a:pt x="809" y="21251"/>
                </a:lnTo>
                <a:lnTo>
                  <a:pt x="1210" y="21438"/>
                </a:lnTo>
                <a:lnTo>
                  <a:pt x="1665" y="21558"/>
                </a:lnTo>
                <a:lnTo>
                  <a:pt x="2160" y="21600"/>
                </a:lnTo>
                <a:lnTo>
                  <a:pt x="19440" y="21600"/>
                </a:lnTo>
                <a:lnTo>
                  <a:pt x="19935" y="21558"/>
                </a:lnTo>
                <a:lnTo>
                  <a:pt x="20390" y="21438"/>
                </a:lnTo>
                <a:lnTo>
                  <a:pt x="20791" y="21251"/>
                </a:lnTo>
                <a:lnTo>
                  <a:pt x="21125" y="21005"/>
                </a:lnTo>
                <a:lnTo>
                  <a:pt x="21380" y="20709"/>
                </a:lnTo>
                <a:lnTo>
                  <a:pt x="21543" y="20375"/>
                </a:lnTo>
                <a:lnTo>
                  <a:pt x="21600" y="20010"/>
                </a:lnTo>
                <a:lnTo>
                  <a:pt x="21600" y="1590"/>
                </a:lnTo>
                <a:lnTo>
                  <a:pt x="21543" y="1225"/>
                </a:lnTo>
                <a:lnTo>
                  <a:pt x="21380" y="891"/>
                </a:lnTo>
                <a:lnTo>
                  <a:pt x="21125" y="595"/>
                </a:lnTo>
                <a:lnTo>
                  <a:pt x="20791" y="349"/>
                </a:lnTo>
                <a:lnTo>
                  <a:pt x="20390" y="162"/>
                </a:lnTo>
                <a:lnTo>
                  <a:pt x="19935" y="42"/>
                </a:lnTo>
                <a:lnTo>
                  <a:pt x="19440" y="0"/>
                </a:lnTo>
                <a:close/>
              </a:path>
            </a:pathLst>
          </a:custGeom>
          <a:solidFill>
            <a:srgbClr val="000E54"/>
          </a:solidFill>
          <a:ln w="12700">
            <a:miter lim="400000"/>
          </a:ln>
        </p:spPr>
        <p:txBody>
          <a:bodyPr tIns="91439" bIns="91439"/>
          <a:lstStyle/>
          <a:p>
            <a:pPr algn="l" defTabSz="1828800">
              <a:defRPr sz="3600">
                <a:solidFill>
                  <a:srgbClr val="000000"/>
                </a:solidFill>
                <a:latin typeface="Calibri"/>
                <a:ea typeface="Calibri"/>
                <a:cs typeface="Calibri"/>
                <a:sym typeface="Calibri"/>
              </a:defRPr>
            </a:pPr>
          </a:p>
        </p:txBody>
      </p:sp>
      <p:sp>
        <p:nvSpPr>
          <p:cNvPr id="378" name="object 5"/>
          <p:cNvSpPr txBox="1"/>
          <p:nvPr/>
        </p:nvSpPr>
        <p:spPr>
          <a:xfrm>
            <a:off x="1224031" y="5326379"/>
            <a:ext cx="3679192" cy="4105048"/>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L="2540" marR="10160" indent="8889" defTabSz="1828800">
              <a:lnSpc>
                <a:spcPct val="91100"/>
              </a:lnSpc>
              <a:spcBef>
                <a:spcPts val="400"/>
              </a:spcBef>
              <a:defRPr sz="3200">
                <a:solidFill>
                  <a:srgbClr val="FFFFFF"/>
                </a:solidFill>
                <a:latin typeface="Verdana"/>
                <a:ea typeface="Verdana"/>
                <a:cs typeface="Verdana"/>
                <a:sym typeface="Verdana"/>
              </a:defRPr>
            </a:pPr>
            <a:r>
              <a:t>Data Scientist need to conscientiously prepare to address </a:t>
            </a:r>
            <a:r>
              <a:rPr spc="-10"/>
              <a:t>the ethical problems that appear during the use of data</a:t>
            </a:r>
          </a:p>
        </p:txBody>
      </p:sp>
      <p:sp>
        <p:nvSpPr>
          <p:cNvPr id="379" name="object 6"/>
          <p:cNvSpPr/>
          <p:nvPr/>
        </p:nvSpPr>
        <p:spPr>
          <a:xfrm>
            <a:off x="5664200" y="6781800"/>
            <a:ext cx="914400" cy="106680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10800" y="4320"/>
                </a:lnTo>
                <a:lnTo>
                  <a:pt x="0" y="4320"/>
                </a:lnTo>
                <a:lnTo>
                  <a:pt x="0" y="17280"/>
                </a:lnTo>
                <a:lnTo>
                  <a:pt x="10800" y="17280"/>
                </a:lnTo>
                <a:lnTo>
                  <a:pt x="10800" y="21600"/>
                </a:lnTo>
                <a:lnTo>
                  <a:pt x="21600" y="10800"/>
                </a:lnTo>
                <a:lnTo>
                  <a:pt x="10800" y="0"/>
                </a:lnTo>
                <a:close/>
              </a:path>
            </a:pathLst>
          </a:custGeom>
          <a:solidFill>
            <a:srgbClr val="AAAAB3"/>
          </a:solidFill>
          <a:ln w="12700">
            <a:miter lim="400000"/>
          </a:ln>
        </p:spPr>
        <p:txBody>
          <a:bodyPr tIns="91439" bIns="91439"/>
          <a:lstStyle/>
          <a:p>
            <a:pPr algn="l" defTabSz="1828800">
              <a:defRPr sz="3600">
                <a:solidFill>
                  <a:srgbClr val="000000"/>
                </a:solidFill>
                <a:latin typeface="Calibri"/>
                <a:ea typeface="Calibri"/>
                <a:cs typeface="Calibri"/>
                <a:sym typeface="Calibri"/>
              </a:defRPr>
            </a:pPr>
          </a:p>
        </p:txBody>
      </p:sp>
      <p:sp>
        <p:nvSpPr>
          <p:cNvPr id="380" name="object 7"/>
          <p:cNvSpPr/>
          <p:nvPr/>
        </p:nvSpPr>
        <p:spPr>
          <a:xfrm>
            <a:off x="6972300" y="4406900"/>
            <a:ext cx="4318007" cy="586740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440" y="0"/>
                </a:moveTo>
                <a:lnTo>
                  <a:pt x="2160" y="0"/>
                </a:lnTo>
                <a:lnTo>
                  <a:pt x="1665" y="42"/>
                </a:lnTo>
                <a:lnTo>
                  <a:pt x="1210" y="162"/>
                </a:lnTo>
                <a:lnTo>
                  <a:pt x="809" y="349"/>
                </a:lnTo>
                <a:lnTo>
                  <a:pt x="475" y="595"/>
                </a:lnTo>
                <a:lnTo>
                  <a:pt x="220" y="891"/>
                </a:lnTo>
                <a:lnTo>
                  <a:pt x="57" y="1225"/>
                </a:lnTo>
                <a:lnTo>
                  <a:pt x="0" y="1590"/>
                </a:lnTo>
                <a:lnTo>
                  <a:pt x="0" y="20010"/>
                </a:lnTo>
                <a:lnTo>
                  <a:pt x="57" y="20375"/>
                </a:lnTo>
                <a:lnTo>
                  <a:pt x="220" y="20709"/>
                </a:lnTo>
                <a:lnTo>
                  <a:pt x="475" y="21005"/>
                </a:lnTo>
                <a:lnTo>
                  <a:pt x="809" y="21251"/>
                </a:lnTo>
                <a:lnTo>
                  <a:pt x="1210" y="21438"/>
                </a:lnTo>
                <a:lnTo>
                  <a:pt x="1665" y="21558"/>
                </a:lnTo>
                <a:lnTo>
                  <a:pt x="2160" y="21600"/>
                </a:lnTo>
                <a:lnTo>
                  <a:pt x="19440" y="21600"/>
                </a:lnTo>
                <a:lnTo>
                  <a:pt x="19935" y="21558"/>
                </a:lnTo>
                <a:lnTo>
                  <a:pt x="20390" y="21438"/>
                </a:lnTo>
                <a:lnTo>
                  <a:pt x="20791" y="21251"/>
                </a:lnTo>
                <a:lnTo>
                  <a:pt x="21125" y="21005"/>
                </a:lnTo>
                <a:lnTo>
                  <a:pt x="21380" y="20709"/>
                </a:lnTo>
                <a:lnTo>
                  <a:pt x="21543" y="20375"/>
                </a:lnTo>
                <a:lnTo>
                  <a:pt x="21600" y="20010"/>
                </a:lnTo>
                <a:lnTo>
                  <a:pt x="21600" y="1590"/>
                </a:lnTo>
                <a:lnTo>
                  <a:pt x="21543" y="1225"/>
                </a:lnTo>
                <a:lnTo>
                  <a:pt x="21380" y="891"/>
                </a:lnTo>
                <a:lnTo>
                  <a:pt x="21125" y="595"/>
                </a:lnTo>
                <a:lnTo>
                  <a:pt x="20791" y="349"/>
                </a:lnTo>
                <a:lnTo>
                  <a:pt x="20390" y="162"/>
                </a:lnTo>
                <a:lnTo>
                  <a:pt x="19935" y="42"/>
                </a:lnTo>
                <a:lnTo>
                  <a:pt x="19440" y="0"/>
                </a:lnTo>
                <a:close/>
              </a:path>
            </a:pathLst>
          </a:custGeom>
          <a:solidFill>
            <a:srgbClr val="F76900"/>
          </a:solidFill>
          <a:ln w="12700">
            <a:miter lim="400000"/>
          </a:ln>
        </p:spPr>
        <p:txBody>
          <a:bodyPr tIns="91439" bIns="91439"/>
          <a:lstStyle/>
          <a:p>
            <a:pPr algn="l" defTabSz="1828800">
              <a:defRPr sz="3600">
                <a:solidFill>
                  <a:srgbClr val="000000"/>
                </a:solidFill>
                <a:latin typeface="Calibri"/>
                <a:ea typeface="Calibri"/>
                <a:cs typeface="Calibri"/>
                <a:sym typeface="Calibri"/>
              </a:defRPr>
            </a:pPr>
          </a:p>
        </p:txBody>
      </p:sp>
      <p:sp>
        <p:nvSpPr>
          <p:cNvPr id="381" name="object 8"/>
          <p:cNvSpPr txBox="1"/>
          <p:nvPr/>
        </p:nvSpPr>
        <p:spPr>
          <a:xfrm>
            <a:off x="7254036" y="6215380"/>
            <a:ext cx="3709671" cy="230017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marR="10160" indent="12700" defTabSz="1828800">
              <a:lnSpc>
                <a:spcPct val="91100"/>
              </a:lnSpc>
              <a:spcBef>
                <a:spcPts val="400"/>
              </a:spcBef>
              <a:defRPr spc="-80" sz="3200">
                <a:solidFill>
                  <a:srgbClr val="FFFFFF"/>
                </a:solidFill>
                <a:latin typeface="Verdana"/>
                <a:ea typeface="Verdana"/>
                <a:cs typeface="Verdana"/>
                <a:sym typeface="Verdana"/>
              </a:defRPr>
            </a:lvl1pPr>
          </a:lstStyle>
          <a:p>
            <a:pPr/>
            <a:r>
              <a:t>Is our data secure? Have we insured privacy to the best of our ability? </a:t>
            </a:r>
          </a:p>
        </p:txBody>
      </p:sp>
      <p:sp>
        <p:nvSpPr>
          <p:cNvPr id="382" name="object 9"/>
          <p:cNvSpPr/>
          <p:nvPr/>
        </p:nvSpPr>
        <p:spPr>
          <a:xfrm>
            <a:off x="11709400" y="6781800"/>
            <a:ext cx="914400" cy="106680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10800" y="4320"/>
                </a:lnTo>
                <a:lnTo>
                  <a:pt x="0" y="4320"/>
                </a:lnTo>
                <a:lnTo>
                  <a:pt x="0" y="17280"/>
                </a:lnTo>
                <a:lnTo>
                  <a:pt x="10800" y="17280"/>
                </a:lnTo>
                <a:lnTo>
                  <a:pt x="10800" y="21600"/>
                </a:lnTo>
                <a:lnTo>
                  <a:pt x="21600" y="10800"/>
                </a:lnTo>
                <a:lnTo>
                  <a:pt x="10800" y="0"/>
                </a:lnTo>
                <a:close/>
              </a:path>
            </a:pathLst>
          </a:custGeom>
          <a:solidFill>
            <a:srgbClr val="AAAAB3"/>
          </a:solidFill>
          <a:ln w="12700">
            <a:miter lim="400000"/>
          </a:ln>
        </p:spPr>
        <p:txBody>
          <a:bodyPr tIns="91439" bIns="91439"/>
          <a:lstStyle/>
          <a:p>
            <a:pPr algn="l" defTabSz="1828800">
              <a:defRPr sz="3600">
                <a:solidFill>
                  <a:srgbClr val="000000"/>
                </a:solidFill>
                <a:latin typeface="Calibri"/>
                <a:ea typeface="Calibri"/>
                <a:cs typeface="Calibri"/>
                <a:sym typeface="Calibri"/>
              </a:defRPr>
            </a:pPr>
          </a:p>
        </p:txBody>
      </p:sp>
      <p:sp>
        <p:nvSpPr>
          <p:cNvPr id="383" name="object 10"/>
          <p:cNvSpPr/>
          <p:nvPr/>
        </p:nvSpPr>
        <p:spPr>
          <a:xfrm>
            <a:off x="13017500" y="4406900"/>
            <a:ext cx="4318007" cy="586740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440" y="0"/>
                </a:moveTo>
                <a:lnTo>
                  <a:pt x="2160" y="0"/>
                </a:lnTo>
                <a:lnTo>
                  <a:pt x="1665" y="42"/>
                </a:lnTo>
                <a:lnTo>
                  <a:pt x="1210" y="162"/>
                </a:lnTo>
                <a:lnTo>
                  <a:pt x="809" y="349"/>
                </a:lnTo>
                <a:lnTo>
                  <a:pt x="475" y="595"/>
                </a:lnTo>
                <a:lnTo>
                  <a:pt x="220" y="891"/>
                </a:lnTo>
                <a:lnTo>
                  <a:pt x="57" y="1225"/>
                </a:lnTo>
                <a:lnTo>
                  <a:pt x="0" y="1590"/>
                </a:lnTo>
                <a:lnTo>
                  <a:pt x="0" y="20010"/>
                </a:lnTo>
                <a:lnTo>
                  <a:pt x="57" y="20375"/>
                </a:lnTo>
                <a:lnTo>
                  <a:pt x="220" y="20709"/>
                </a:lnTo>
                <a:lnTo>
                  <a:pt x="475" y="21005"/>
                </a:lnTo>
                <a:lnTo>
                  <a:pt x="809" y="21251"/>
                </a:lnTo>
                <a:lnTo>
                  <a:pt x="1210" y="21438"/>
                </a:lnTo>
                <a:lnTo>
                  <a:pt x="1665" y="21558"/>
                </a:lnTo>
                <a:lnTo>
                  <a:pt x="2160" y="21600"/>
                </a:lnTo>
                <a:lnTo>
                  <a:pt x="19440" y="21600"/>
                </a:lnTo>
                <a:lnTo>
                  <a:pt x="19935" y="21558"/>
                </a:lnTo>
                <a:lnTo>
                  <a:pt x="20390" y="21438"/>
                </a:lnTo>
                <a:lnTo>
                  <a:pt x="20791" y="21251"/>
                </a:lnTo>
                <a:lnTo>
                  <a:pt x="21125" y="21005"/>
                </a:lnTo>
                <a:lnTo>
                  <a:pt x="21380" y="20709"/>
                </a:lnTo>
                <a:lnTo>
                  <a:pt x="21543" y="20375"/>
                </a:lnTo>
                <a:lnTo>
                  <a:pt x="21600" y="20010"/>
                </a:lnTo>
                <a:lnTo>
                  <a:pt x="21600" y="1590"/>
                </a:lnTo>
                <a:lnTo>
                  <a:pt x="21543" y="1225"/>
                </a:lnTo>
                <a:lnTo>
                  <a:pt x="21380" y="891"/>
                </a:lnTo>
                <a:lnTo>
                  <a:pt x="21125" y="595"/>
                </a:lnTo>
                <a:lnTo>
                  <a:pt x="20791" y="349"/>
                </a:lnTo>
                <a:lnTo>
                  <a:pt x="20390" y="162"/>
                </a:lnTo>
                <a:lnTo>
                  <a:pt x="19935" y="42"/>
                </a:lnTo>
                <a:lnTo>
                  <a:pt x="19440" y="0"/>
                </a:lnTo>
                <a:close/>
              </a:path>
            </a:pathLst>
          </a:custGeom>
          <a:solidFill>
            <a:srgbClr val="000E54"/>
          </a:solidFill>
          <a:ln w="12700">
            <a:miter lim="400000"/>
          </a:ln>
        </p:spPr>
        <p:txBody>
          <a:bodyPr tIns="91439" bIns="91439"/>
          <a:lstStyle/>
          <a:p>
            <a:pPr algn="l" defTabSz="1828800">
              <a:defRPr sz="3600">
                <a:solidFill>
                  <a:srgbClr val="000000"/>
                </a:solidFill>
                <a:latin typeface="Calibri"/>
                <a:ea typeface="Calibri"/>
                <a:cs typeface="Calibri"/>
                <a:sym typeface="Calibri"/>
              </a:defRPr>
            </a:pPr>
          </a:p>
        </p:txBody>
      </p:sp>
      <p:sp>
        <p:nvSpPr>
          <p:cNvPr id="384" name="object 11"/>
          <p:cNvSpPr txBox="1"/>
          <p:nvPr/>
        </p:nvSpPr>
        <p:spPr>
          <a:xfrm>
            <a:off x="13409834" y="5758179"/>
            <a:ext cx="3492501" cy="320261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marR="10160" indent="12064" defTabSz="1828800">
              <a:lnSpc>
                <a:spcPct val="91100"/>
              </a:lnSpc>
              <a:spcBef>
                <a:spcPts val="400"/>
              </a:spcBef>
              <a:defRPr spc="-80" sz="3200">
                <a:solidFill>
                  <a:srgbClr val="FFFFFF"/>
                </a:solidFill>
                <a:latin typeface="Verdana"/>
                <a:ea typeface="Verdana"/>
                <a:cs typeface="Verdana"/>
                <a:sym typeface="Verdana"/>
              </a:defRPr>
            </a:lvl1pPr>
          </a:lstStyle>
          <a:p>
            <a:pPr/>
            <a:r>
              <a:t>Have we received user consent? Is our process transparent when users initially provide data to us?</a:t>
            </a:r>
          </a:p>
        </p:txBody>
      </p:sp>
      <p:sp>
        <p:nvSpPr>
          <p:cNvPr id="385" name="object 12"/>
          <p:cNvSpPr/>
          <p:nvPr/>
        </p:nvSpPr>
        <p:spPr>
          <a:xfrm>
            <a:off x="17754600" y="6781800"/>
            <a:ext cx="914400" cy="106680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10800" y="4320"/>
                </a:lnTo>
                <a:lnTo>
                  <a:pt x="0" y="4320"/>
                </a:lnTo>
                <a:lnTo>
                  <a:pt x="0" y="17280"/>
                </a:lnTo>
                <a:lnTo>
                  <a:pt x="10800" y="17280"/>
                </a:lnTo>
                <a:lnTo>
                  <a:pt x="10800" y="21600"/>
                </a:lnTo>
                <a:lnTo>
                  <a:pt x="21600" y="10800"/>
                </a:lnTo>
                <a:lnTo>
                  <a:pt x="10800" y="0"/>
                </a:lnTo>
                <a:close/>
              </a:path>
            </a:pathLst>
          </a:custGeom>
          <a:solidFill>
            <a:srgbClr val="AAAAB3"/>
          </a:solidFill>
          <a:ln w="12700">
            <a:miter lim="400000"/>
          </a:ln>
        </p:spPr>
        <p:txBody>
          <a:bodyPr tIns="91439" bIns="91439"/>
          <a:lstStyle/>
          <a:p>
            <a:pPr algn="l" defTabSz="1828800">
              <a:defRPr sz="3600">
                <a:solidFill>
                  <a:srgbClr val="000000"/>
                </a:solidFill>
                <a:latin typeface="Calibri"/>
                <a:ea typeface="Calibri"/>
                <a:cs typeface="Calibri"/>
                <a:sym typeface="Calibri"/>
              </a:defRPr>
            </a:pPr>
          </a:p>
        </p:txBody>
      </p:sp>
      <p:sp>
        <p:nvSpPr>
          <p:cNvPr id="386" name="object 13"/>
          <p:cNvSpPr/>
          <p:nvPr/>
        </p:nvSpPr>
        <p:spPr>
          <a:xfrm>
            <a:off x="19062700" y="4406900"/>
            <a:ext cx="4318004" cy="586740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440" y="0"/>
                </a:moveTo>
                <a:lnTo>
                  <a:pt x="2160" y="0"/>
                </a:lnTo>
                <a:lnTo>
                  <a:pt x="1665" y="42"/>
                </a:lnTo>
                <a:lnTo>
                  <a:pt x="1210" y="162"/>
                </a:lnTo>
                <a:lnTo>
                  <a:pt x="809" y="349"/>
                </a:lnTo>
                <a:lnTo>
                  <a:pt x="475" y="595"/>
                </a:lnTo>
                <a:lnTo>
                  <a:pt x="220" y="891"/>
                </a:lnTo>
                <a:lnTo>
                  <a:pt x="57" y="1225"/>
                </a:lnTo>
                <a:lnTo>
                  <a:pt x="0" y="1590"/>
                </a:lnTo>
                <a:lnTo>
                  <a:pt x="0" y="20010"/>
                </a:lnTo>
                <a:lnTo>
                  <a:pt x="57" y="20375"/>
                </a:lnTo>
                <a:lnTo>
                  <a:pt x="220" y="20709"/>
                </a:lnTo>
                <a:lnTo>
                  <a:pt x="475" y="21005"/>
                </a:lnTo>
                <a:lnTo>
                  <a:pt x="809" y="21251"/>
                </a:lnTo>
                <a:lnTo>
                  <a:pt x="1210" y="21438"/>
                </a:lnTo>
                <a:lnTo>
                  <a:pt x="1665" y="21558"/>
                </a:lnTo>
                <a:lnTo>
                  <a:pt x="2160" y="21600"/>
                </a:lnTo>
                <a:lnTo>
                  <a:pt x="19440" y="21600"/>
                </a:lnTo>
                <a:lnTo>
                  <a:pt x="19935" y="21558"/>
                </a:lnTo>
                <a:lnTo>
                  <a:pt x="20390" y="21438"/>
                </a:lnTo>
                <a:lnTo>
                  <a:pt x="20791" y="21251"/>
                </a:lnTo>
                <a:lnTo>
                  <a:pt x="21125" y="21005"/>
                </a:lnTo>
                <a:lnTo>
                  <a:pt x="21380" y="20709"/>
                </a:lnTo>
                <a:lnTo>
                  <a:pt x="21543" y="20375"/>
                </a:lnTo>
                <a:lnTo>
                  <a:pt x="21600" y="20010"/>
                </a:lnTo>
                <a:lnTo>
                  <a:pt x="21600" y="1590"/>
                </a:lnTo>
                <a:lnTo>
                  <a:pt x="21543" y="1225"/>
                </a:lnTo>
                <a:lnTo>
                  <a:pt x="21380" y="891"/>
                </a:lnTo>
                <a:lnTo>
                  <a:pt x="21125" y="595"/>
                </a:lnTo>
                <a:lnTo>
                  <a:pt x="20791" y="349"/>
                </a:lnTo>
                <a:lnTo>
                  <a:pt x="20390" y="162"/>
                </a:lnTo>
                <a:lnTo>
                  <a:pt x="19935" y="42"/>
                </a:lnTo>
                <a:lnTo>
                  <a:pt x="19440" y="0"/>
                </a:lnTo>
                <a:close/>
              </a:path>
            </a:pathLst>
          </a:custGeom>
          <a:solidFill>
            <a:srgbClr val="F76900"/>
          </a:solidFill>
          <a:ln w="12700">
            <a:miter lim="400000"/>
          </a:ln>
        </p:spPr>
        <p:txBody>
          <a:bodyPr tIns="91439" bIns="91439"/>
          <a:lstStyle/>
          <a:p>
            <a:pPr algn="l" defTabSz="1828800">
              <a:defRPr sz="3600">
                <a:solidFill>
                  <a:srgbClr val="000000"/>
                </a:solidFill>
                <a:latin typeface="Calibri"/>
                <a:ea typeface="Calibri"/>
                <a:cs typeface="Calibri"/>
                <a:sym typeface="Calibri"/>
              </a:defRPr>
            </a:pPr>
          </a:p>
        </p:txBody>
      </p:sp>
      <p:sp>
        <p:nvSpPr>
          <p:cNvPr id="387" name="object 14"/>
          <p:cNvSpPr txBox="1"/>
          <p:nvPr/>
        </p:nvSpPr>
        <p:spPr>
          <a:xfrm>
            <a:off x="19286997" y="4639310"/>
            <a:ext cx="3831592" cy="416773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L="2540" marR="10160" indent="8889" defTabSz="1828800">
              <a:lnSpc>
                <a:spcPct val="91400"/>
              </a:lnSpc>
              <a:spcBef>
                <a:spcPts val="400"/>
              </a:spcBef>
              <a:defRPr sz="3200">
                <a:solidFill>
                  <a:srgbClr val="FFFFFF"/>
                </a:solidFill>
                <a:latin typeface="Verdana"/>
                <a:ea typeface="Verdana"/>
                <a:cs typeface="Verdana"/>
                <a:sym typeface="Verdana"/>
              </a:defRPr>
            </a:pPr>
          </a:p>
          <a:p>
            <a:pPr marL="2540" marR="10160" indent="8889" defTabSz="1828800">
              <a:lnSpc>
                <a:spcPct val="91400"/>
              </a:lnSpc>
              <a:spcBef>
                <a:spcPts val="400"/>
              </a:spcBef>
              <a:defRPr sz="3200">
                <a:solidFill>
                  <a:srgbClr val="FFFFFF"/>
                </a:solidFill>
                <a:latin typeface="Verdana"/>
                <a:ea typeface="Verdana"/>
                <a:cs typeface="Verdana"/>
                <a:sym typeface="Verdana"/>
              </a:defRPr>
            </a:pPr>
            <a:r>
              <a:t>Have we studied and understood possible sources of bias in our data? Is our training data fair and representative?</a:t>
            </a:r>
          </a:p>
        </p:txBody>
      </p:sp>
      <p:sp>
        <p:nvSpPr>
          <p:cNvPr id="388" name="object 15"/>
          <p:cNvSpPr txBox="1"/>
          <p:nvPr>
            <p:ph type="title"/>
          </p:nvPr>
        </p:nvSpPr>
        <p:spPr>
          <a:prstGeom prst="rect">
            <a:avLst/>
          </a:prstGeom>
        </p:spPr>
        <p:txBody>
          <a:bodyPr/>
          <a:lstStyle/>
          <a:p>
            <a:pPr marR="10160" indent="12700">
              <a:lnSpc>
                <a:spcPts val="7800"/>
              </a:lnSpc>
              <a:spcBef>
                <a:spcPts val="1000"/>
              </a:spcBef>
              <a:defRPr spc="-200"/>
            </a:pPr>
            <a:r>
              <a:t>Objective </a:t>
            </a:r>
            <a:r>
              <a:rPr spc="0"/>
              <a:t>7: </a:t>
            </a:r>
            <a:r>
              <a:t>Synthesize </a:t>
            </a:r>
            <a:r>
              <a:rPr spc="0"/>
              <a:t>the </a:t>
            </a:r>
            <a:r>
              <a:t>Ethical </a:t>
            </a:r>
            <a:r>
              <a:rPr spc="0"/>
              <a:t>Dimensions of </a:t>
            </a:r>
            <a:r>
              <a:t>Data  </a:t>
            </a:r>
            <a:r>
              <a:rPr spc="0"/>
              <a:t>Science</a:t>
            </a:r>
            <a:r>
              <a:t> Practice.</a:t>
            </a:r>
          </a:p>
        </p:txBody>
      </p:sp>
      <p:sp>
        <p:nvSpPr>
          <p:cNvPr id="389" name="How can we address privacy, transparency and fairness in our process?"/>
          <p:cNvSpPr txBox="1"/>
          <p:nvPr/>
        </p:nvSpPr>
        <p:spPr>
          <a:xfrm>
            <a:off x="1451039" y="2796790"/>
            <a:ext cx="16498392" cy="745352"/>
          </a:xfrm>
          <a:prstGeom prst="rect">
            <a:avLst/>
          </a:prstGeom>
          <a:ln w="12700">
            <a:miter lim="400000"/>
          </a:ln>
          <a:extLst>
            <a:ext uri="{C572A759-6A51-4108-AA02-DFA0A04FC94B}">
              <ma14:wrappingTextBoxFlag xmlns:ma14="http://schemas.microsoft.com/office/mac/drawingml/2011/main" val="1"/>
            </a:ext>
          </a:extLst>
        </p:spPr>
        <p:txBody>
          <a:bodyPr wrap="none" tIns="91439" bIns="91439">
            <a:spAutoFit/>
          </a:bodyPr>
          <a:lstStyle>
            <a:lvl1pPr indent="12700" algn="l" defTabSz="1828800">
              <a:spcBef>
                <a:spcPts val="1800"/>
              </a:spcBef>
              <a:defRPr b="1" spc="-22" sz="4400">
                <a:solidFill>
                  <a:srgbClr val="000E54"/>
                </a:solidFill>
                <a:latin typeface="Calibri"/>
                <a:ea typeface="Calibri"/>
                <a:cs typeface="Calibri"/>
                <a:sym typeface="Calibri"/>
              </a:defRPr>
            </a:lvl1pPr>
          </a:lstStyle>
          <a:p>
            <a:pPr/>
            <a:r>
              <a:t>How can we address privacy, transparency and fairness in our process? </a:t>
            </a:r>
          </a:p>
        </p:txBody>
      </p:sp>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1" name="object 2"/>
          <p:cNvSpPr/>
          <p:nvPr/>
        </p:nvSpPr>
        <p:spPr>
          <a:xfrm>
            <a:off x="0" y="-1"/>
            <a:ext cx="24384000" cy="13716000"/>
          </a:xfrm>
          <a:prstGeom prst="rect">
            <a:avLst/>
          </a:prstGeom>
          <a:solidFill>
            <a:srgbClr val="000E54"/>
          </a:solidFill>
          <a:ln w="12700">
            <a:miter lim="400000"/>
          </a:ln>
        </p:spPr>
        <p:txBody>
          <a:bodyPr tIns="91439" bIns="91439"/>
          <a:lstStyle/>
          <a:p>
            <a:pPr algn="l" defTabSz="1828800">
              <a:defRPr sz="3600">
                <a:solidFill>
                  <a:srgbClr val="000000"/>
                </a:solidFill>
                <a:latin typeface="Calibri"/>
                <a:ea typeface="Calibri"/>
                <a:cs typeface="Calibri"/>
                <a:sym typeface="Calibri"/>
              </a:defRPr>
            </a:pPr>
          </a:p>
        </p:txBody>
      </p:sp>
      <p:sp>
        <p:nvSpPr>
          <p:cNvPr id="392" name="object 3"/>
          <p:cNvSpPr/>
          <p:nvPr/>
        </p:nvSpPr>
        <p:spPr>
          <a:xfrm>
            <a:off x="2732358" y="1306512"/>
            <a:ext cx="2439936" cy="657029"/>
          </a:xfrm>
          <a:prstGeom prst="rect">
            <a:avLst/>
          </a:prstGeom>
          <a:blipFill>
            <a:blip r:embed="rId2"/>
            <a:stretch>
              <a:fillRect/>
            </a:stretch>
          </a:blipFill>
          <a:ln w="12700">
            <a:miter lim="400000"/>
          </a:ln>
        </p:spPr>
        <p:txBody>
          <a:bodyPr tIns="91439" bIns="91439"/>
          <a:lstStyle/>
          <a:p>
            <a:pPr algn="l" defTabSz="1828800">
              <a:defRPr sz="3600">
                <a:solidFill>
                  <a:srgbClr val="000000"/>
                </a:solidFill>
                <a:latin typeface="Calibri"/>
                <a:ea typeface="Calibri"/>
                <a:cs typeface="Calibri"/>
                <a:sym typeface="Calibri"/>
              </a:defRPr>
            </a:pPr>
          </a:p>
        </p:txBody>
      </p:sp>
      <p:sp>
        <p:nvSpPr>
          <p:cNvPr id="393" name="object 4"/>
          <p:cNvSpPr/>
          <p:nvPr/>
        </p:nvSpPr>
        <p:spPr>
          <a:xfrm>
            <a:off x="5330437" y="1315332"/>
            <a:ext cx="2753747" cy="648206"/>
          </a:xfrm>
          <a:prstGeom prst="rect">
            <a:avLst/>
          </a:prstGeom>
          <a:blipFill>
            <a:blip r:embed="rId3"/>
            <a:stretch>
              <a:fillRect/>
            </a:stretch>
          </a:blipFill>
          <a:ln w="12700">
            <a:miter lim="400000"/>
          </a:ln>
        </p:spPr>
        <p:txBody>
          <a:bodyPr tIns="91439" bIns="91439"/>
          <a:lstStyle/>
          <a:p>
            <a:pPr algn="l" defTabSz="1828800">
              <a:defRPr sz="3600">
                <a:solidFill>
                  <a:srgbClr val="000000"/>
                </a:solidFill>
                <a:latin typeface="Calibri"/>
                <a:ea typeface="Calibri"/>
                <a:cs typeface="Calibri"/>
                <a:sym typeface="Calibri"/>
              </a:defRPr>
            </a:pPr>
          </a:p>
        </p:txBody>
      </p:sp>
      <p:grpSp>
        <p:nvGrpSpPr>
          <p:cNvPr id="397" name="object 5"/>
          <p:cNvGrpSpPr/>
          <p:nvPr/>
        </p:nvGrpSpPr>
        <p:grpSpPr>
          <a:xfrm>
            <a:off x="1481258" y="932688"/>
            <a:ext cx="907061" cy="1244511"/>
            <a:chOff x="0" y="0"/>
            <a:chExt cx="907060" cy="1244510"/>
          </a:xfrm>
        </p:grpSpPr>
        <p:sp>
          <p:nvSpPr>
            <p:cNvPr id="394" name="Shape"/>
            <p:cNvSpPr/>
            <p:nvPr/>
          </p:nvSpPr>
          <p:spPr>
            <a:xfrm>
              <a:off x="0" y="850084"/>
              <a:ext cx="907061" cy="39442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7423" y="0"/>
                  </a:moveTo>
                  <a:lnTo>
                    <a:pt x="0" y="19"/>
                  </a:lnTo>
                  <a:lnTo>
                    <a:pt x="0" y="12309"/>
                  </a:lnTo>
                  <a:lnTo>
                    <a:pt x="4089" y="21600"/>
                  </a:lnTo>
                  <a:lnTo>
                    <a:pt x="17379" y="21600"/>
                  </a:lnTo>
                  <a:lnTo>
                    <a:pt x="21600" y="12309"/>
                  </a:lnTo>
                  <a:lnTo>
                    <a:pt x="21600" y="7472"/>
                  </a:lnTo>
                  <a:lnTo>
                    <a:pt x="7423" y="7472"/>
                  </a:lnTo>
                  <a:lnTo>
                    <a:pt x="7423" y="0"/>
                  </a:lnTo>
                  <a:close/>
                </a:path>
              </a:pathLst>
            </a:custGeom>
            <a:solidFill>
              <a:srgbClr val="F76900"/>
            </a:solidFill>
            <a:ln w="12700" cap="flat">
              <a:noFill/>
              <a:miter lim="400000"/>
            </a:ln>
            <a:effectLst/>
          </p:spPr>
          <p:txBody>
            <a:bodyPr wrap="square" lIns="91439" tIns="91439" rIns="91439" bIns="91439" numCol="1" anchor="t">
              <a:noAutofit/>
            </a:bodyPr>
            <a:lstStyle/>
            <a:p>
              <a:pPr algn="l" defTabSz="1828800">
                <a:defRPr sz="3600">
                  <a:solidFill>
                    <a:srgbClr val="000000"/>
                  </a:solidFill>
                  <a:latin typeface="Calibri"/>
                  <a:ea typeface="Calibri"/>
                  <a:cs typeface="Calibri"/>
                  <a:sym typeface="Calibri"/>
                </a:defRPr>
              </a:pPr>
            </a:p>
          </p:txBody>
        </p:sp>
        <p:sp>
          <p:nvSpPr>
            <p:cNvPr id="395" name="Shape"/>
            <p:cNvSpPr/>
            <p:nvPr/>
          </p:nvSpPr>
          <p:spPr>
            <a:xfrm>
              <a:off x="0" y="0"/>
              <a:ext cx="907061" cy="98653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7379" y="0"/>
                  </a:moveTo>
                  <a:lnTo>
                    <a:pt x="4089" y="0"/>
                  </a:lnTo>
                  <a:lnTo>
                    <a:pt x="0" y="3715"/>
                  </a:lnTo>
                  <a:lnTo>
                    <a:pt x="0" y="12729"/>
                  </a:lnTo>
                  <a:lnTo>
                    <a:pt x="3923" y="16368"/>
                  </a:lnTo>
                  <a:lnTo>
                    <a:pt x="14242" y="16368"/>
                  </a:lnTo>
                  <a:lnTo>
                    <a:pt x="14242" y="21600"/>
                  </a:lnTo>
                  <a:lnTo>
                    <a:pt x="21600" y="21600"/>
                  </a:lnTo>
                  <a:lnTo>
                    <a:pt x="21600" y="14519"/>
                  </a:lnTo>
                  <a:lnTo>
                    <a:pt x="17677" y="10879"/>
                  </a:lnTo>
                  <a:lnTo>
                    <a:pt x="7423" y="10879"/>
                  </a:lnTo>
                  <a:lnTo>
                    <a:pt x="7423" y="5648"/>
                  </a:lnTo>
                  <a:lnTo>
                    <a:pt x="21600" y="5648"/>
                  </a:lnTo>
                  <a:lnTo>
                    <a:pt x="21600" y="3715"/>
                  </a:lnTo>
                  <a:lnTo>
                    <a:pt x="17379" y="0"/>
                  </a:lnTo>
                  <a:close/>
                </a:path>
              </a:pathLst>
            </a:custGeom>
            <a:solidFill>
              <a:srgbClr val="F76900"/>
            </a:solidFill>
            <a:ln w="12700" cap="flat">
              <a:noFill/>
              <a:miter lim="400000"/>
            </a:ln>
            <a:effectLst/>
          </p:spPr>
          <p:txBody>
            <a:bodyPr wrap="square" lIns="91439" tIns="91439" rIns="91439" bIns="91439" numCol="1" anchor="t">
              <a:noAutofit/>
            </a:bodyPr>
            <a:lstStyle/>
            <a:p>
              <a:pPr algn="l" defTabSz="1828800">
                <a:defRPr sz="3600">
                  <a:solidFill>
                    <a:srgbClr val="000000"/>
                  </a:solidFill>
                  <a:latin typeface="Calibri"/>
                  <a:ea typeface="Calibri"/>
                  <a:cs typeface="Calibri"/>
                  <a:sym typeface="Calibri"/>
                </a:defRPr>
              </a:pPr>
            </a:p>
          </p:txBody>
        </p:sp>
        <p:sp>
          <p:nvSpPr>
            <p:cNvPr id="396" name="Shape"/>
            <p:cNvSpPr/>
            <p:nvPr/>
          </p:nvSpPr>
          <p:spPr>
            <a:xfrm>
              <a:off x="598084" y="257976"/>
              <a:ext cx="308977" cy="13642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0" y="0"/>
                  </a:lnTo>
                  <a:lnTo>
                    <a:pt x="0" y="21600"/>
                  </a:lnTo>
                  <a:lnTo>
                    <a:pt x="21600" y="21545"/>
                  </a:lnTo>
                  <a:lnTo>
                    <a:pt x="21600" y="0"/>
                  </a:lnTo>
                  <a:close/>
                </a:path>
              </a:pathLst>
            </a:custGeom>
            <a:noFill/>
            <a:ln w="12700" cap="flat">
              <a:noFill/>
              <a:miter lim="400000"/>
            </a:ln>
            <a:effectLst/>
          </p:spPr>
          <p:txBody>
            <a:bodyPr wrap="square" lIns="91439" tIns="91439" rIns="91439" bIns="91439" numCol="1" anchor="t">
              <a:noAutofit/>
            </a:bodyPr>
            <a:lstStyle/>
            <a:p>
              <a:pPr algn="l" defTabSz="1828800">
                <a:defRPr sz="3600">
                  <a:solidFill>
                    <a:srgbClr val="000000"/>
                  </a:solidFill>
                  <a:latin typeface="Calibri"/>
                  <a:ea typeface="Calibri"/>
                  <a:cs typeface="Calibri"/>
                  <a:sym typeface="Calibri"/>
                </a:defRPr>
              </a:pPr>
            </a:p>
          </p:txBody>
        </p:sp>
      </p:grpSp>
      <p:sp>
        <p:nvSpPr>
          <p:cNvPr id="398" name="object 6"/>
          <p:cNvSpPr/>
          <p:nvPr/>
        </p:nvSpPr>
        <p:spPr>
          <a:xfrm>
            <a:off x="16678656" y="-1"/>
            <a:ext cx="7699249" cy="13716000"/>
          </a:xfrm>
          <a:prstGeom prst="rect">
            <a:avLst/>
          </a:prstGeom>
          <a:blipFill>
            <a:blip r:embed="rId4"/>
            <a:stretch>
              <a:fillRect/>
            </a:stretch>
          </a:blipFill>
          <a:ln w="12700">
            <a:miter lim="400000"/>
          </a:ln>
        </p:spPr>
        <p:txBody>
          <a:bodyPr tIns="91439" bIns="91439"/>
          <a:lstStyle/>
          <a:p>
            <a:pPr algn="l" defTabSz="1828800">
              <a:defRPr sz="3600">
                <a:solidFill>
                  <a:srgbClr val="000000"/>
                </a:solidFill>
                <a:latin typeface="Calibri"/>
                <a:ea typeface="Calibri"/>
                <a:cs typeface="Calibri"/>
                <a:sym typeface="Calibri"/>
              </a:defRPr>
            </a:pPr>
          </a:p>
        </p:txBody>
      </p:sp>
      <p:sp>
        <p:nvSpPr>
          <p:cNvPr id="399" name="object 7"/>
          <p:cNvSpPr txBox="1"/>
          <p:nvPr>
            <p:ph type="title"/>
          </p:nvPr>
        </p:nvSpPr>
        <p:spPr>
          <a:xfrm>
            <a:off x="1455925" y="5204967"/>
            <a:ext cx="7564120" cy="2062479"/>
          </a:xfrm>
          <a:prstGeom prst="rect">
            <a:avLst/>
          </a:prstGeom>
        </p:spPr>
        <p:txBody>
          <a:bodyPr/>
          <a:lstStyle/>
          <a:p>
            <a:pPr indent="12700">
              <a:spcBef>
                <a:spcPts val="200"/>
              </a:spcBef>
              <a:defRPr b="0" spc="-200" sz="13200"/>
            </a:pPr>
            <a:r>
              <a:t>Thank </a:t>
            </a:r>
            <a:r>
              <a:rPr spc="-400"/>
              <a:t>You!</a:t>
            </a:r>
          </a:p>
        </p:txBody>
      </p:sp>
      <p:sp>
        <p:nvSpPr>
          <p:cNvPr id="400" name="object 8"/>
          <p:cNvSpPr txBox="1"/>
          <p:nvPr/>
        </p:nvSpPr>
        <p:spPr>
          <a:xfrm>
            <a:off x="1638805" y="7654035"/>
            <a:ext cx="13741401" cy="389179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R="10160" indent="12700" algn="l" defTabSz="1828800">
              <a:lnSpc>
                <a:spcPct val="100400"/>
              </a:lnSpc>
              <a:defRPr spc="-20" sz="3600">
                <a:solidFill>
                  <a:srgbClr val="FFFFFF"/>
                </a:solidFill>
                <a:latin typeface="Verdana"/>
                <a:ea typeface="Verdana"/>
                <a:cs typeface="Verdana"/>
                <a:sym typeface="Verdana"/>
              </a:defRPr>
            </a:pPr>
            <a:r>
              <a:t>Overall, </a:t>
            </a:r>
            <a:r>
              <a:rPr spc="-10"/>
              <a:t>the </a:t>
            </a:r>
            <a:r>
              <a:t>M.S. </a:t>
            </a:r>
            <a:r>
              <a:rPr spc="0"/>
              <a:t>in Applied </a:t>
            </a:r>
            <a:r>
              <a:rPr spc="-10"/>
              <a:t>Data Science has </a:t>
            </a:r>
            <a:r>
              <a:rPr spc="0"/>
              <a:t>been a  </a:t>
            </a:r>
            <a:r>
              <a:rPr spc="-10"/>
              <a:t>challenging but rewarding experience. Not only </a:t>
            </a:r>
            <a:r>
              <a:rPr spc="0"/>
              <a:t>did it  </a:t>
            </a:r>
            <a:r>
              <a:rPr spc="-10"/>
              <a:t>provide the necessary steps for </a:t>
            </a:r>
            <a:r>
              <a:t>my </a:t>
            </a:r>
            <a:r>
              <a:rPr spc="-10"/>
              <a:t>future, </a:t>
            </a:r>
            <a:r>
              <a:rPr spc="0"/>
              <a:t>it </a:t>
            </a:r>
            <a:r>
              <a:rPr spc="-10"/>
              <a:t>allowed me </a:t>
            </a:r>
            <a:r>
              <a:rPr spc="0"/>
              <a:t>to  </a:t>
            </a:r>
            <a:r>
              <a:t>make </a:t>
            </a:r>
            <a:r>
              <a:rPr spc="-10"/>
              <a:t>lasting friends and connections </a:t>
            </a:r>
            <a:r>
              <a:rPr spc="0"/>
              <a:t>with fellow</a:t>
            </a:r>
            <a:r>
              <a:rPr spc="170"/>
              <a:t> </a:t>
            </a:r>
            <a:r>
              <a:rPr spc="-10"/>
              <a:t>students.</a:t>
            </a:r>
          </a:p>
          <a:p>
            <a:pPr algn="l" defTabSz="1828800">
              <a:defRPr sz="3600">
                <a:solidFill>
                  <a:srgbClr val="000000"/>
                </a:solidFill>
                <a:latin typeface="Times New Roman"/>
                <a:ea typeface="Times New Roman"/>
                <a:cs typeface="Times New Roman"/>
                <a:sym typeface="Times New Roman"/>
              </a:defRPr>
            </a:pPr>
          </a:p>
          <a:p>
            <a:pPr marR="185420" indent="12700" algn="l" defTabSz="1828800">
              <a:lnSpc>
                <a:spcPct val="99400"/>
              </a:lnSpc>
              <a:defRPr spc="-20" sz="3600">
                <a:solidFill>
                  <a:srgbClr val="FFFFFF"/>
                </a:solidFill>
                <a:latin typeface="Verdana"/>
                <a:ea typeface="Verdana"/>
                <a:cs typeface="Verdana"/>
                <a:sym typeface="Verdana"/>
              </a:defRPr>
            </a:pPr>
            <a:r>
              <a:t>This program really represents the springboard to my next stage in my career</a:t>
            </a:r>
            <a:r>
              <a:rPr spc="-10"/>
              <a:t>!</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1" name="object 2"/>
          <p:cNvSpPr txBox="1"/>
          <p:nvPr/>
        </p:nvSpPr>
        <p:spPr>
          <a:xfrm>
            <a:off x="1651000" y="12881864"/>
            <a:ext cx="2254250" cy="293936"/>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12700" algn="l" defTabSz="1828800">
              <a:spcBef>
                <a:spcPts val="200"/>
              </a:spcBef>
              <a:defRPr spc="-9" sz="2200">
                <a:solidFill>
                  <a:srgbClr val="F76900"/>
                </a:solidFill>
                <a:latin typeface="Calibri"/>
                <a:ea typeface="Calibri"/>
                <a:cs typeface="Calibri"/>
                <a:sym typeface="Calibri"/>
              </a:defRPr>
            </a:pPr>
            <a:r>
              <a:t>Syracuse</a:t>
            </a:r>
            <a:r>
              <a:rPr spc="-110"/>
              <a:t> </a:t>
            </a:r>
            <a:r>
              <a:t>University</a:t>
            </a:r>
          </a:p>
        </p:txBody>
      </p:sp>
      <p:sp>
        <p:nvSpPr>
          <p:cNvPr id="212" name="object 3"/>
          <p:cNvSpPr txBox="1"/>
          <p:nvPr/>
        </p:nvSpPr>
        <p:spPr>
          <a:xfrm>
            <a:off x="22548938" y="12901168"/>
            <a:ext cx="180341" cy="24874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indent="12700" algn="l" defTabSz="1828800">
              <a:spcBef>
                <a:spcPts val="200"/>
              </a:spcBef>
              <a:defRPr sz="2000">
                <a:solidFill>
                  <a:srgbClr val="F76900"/>
                </a:solidFill>
                <a:latin typeface="Calibri"/>
                <a:ea typeface="Calibri"/>
                <a:cs typeface="Calibri"/>
                <a:sym typeface="Calibri"/>
              </a:defRPr>
            </a:lvl1pPr>
          </a:lstStyle>
          <a:p>
            <a:pPr/>
            <a:r>
              <a:t>3</a:t>
            </a:r>
          </a:p>
        </p:txBody>
      </p:sp>
      <p:sp>
        <p:nvSpPr>
          <p:cNvPr id="213" name="object 4"/>
          <p:cNvSpPr/>
          <p:nvPr/>
        </p:nvSpPr>
        <p:spPr>
          <a:xfrm>
            <a:off x="11594592" y="-1"/>
            <a:ext cx="12783313" cy="13716000"/>
          </a:xfrm>
          <a:prstGeom prst="rect">
            <a:avLst/>
          </a:prstGeom>
          <a:blipFill>
            <a:blip r:embed="rId2"/>
            <a:stretch>
              <a:fillRect/>
            </a:stretch>
          </a:blipFill>
          <a:ln w="12700">
            <a:miter lim="400000"/>
          </a:ln>
        </p:spPr>
        <p:txBody>
          <a:bodyPr tIns="91439" bIns="91439"/>
          <a:lstStyle/>
          <a:p>
            <a:pPr algn="l" defTabSz="1828800">
              <a:defRPr sz="3600">
                <a:solidFill>
                  <a:srgbClr val="000000"/>
                </a:solidFill>
                <a:latin typeface="Calibri"/>
                <a:ea typeface="Calibri"/>
                <a:cs typeface="Calibri"/>
                <a:sym typeface="Calibri"/>
              </a:defRPr>
            </a:pPr>
          </a:p>
        </p:txBody>
      </p:sp>
      <p:sp>
        <p:nvSpPr>
          <p:cNvPr id="214" name="object 5"/>
          <p:cNvSpPr/>
          <p:nvPr/>
        </p:nvSpPr>
        <p:spPr>
          <a:xfrm>
            <a:off x="0" y="-1"/>
            <a:ext cx="24384000" cy="13716000"/>
          </a:xfrm>
          <a:prstGeom prst="rect">
            <a:avLst/>
          </a:prstGeom>
          <a:solidFill>
            <a:srgbClr val="FFFFFF"/>
          </a:solidFill>
          <a:ln w="12700">
            <a:miter lim="400000"/>
          </a:ln>
        </p:spPr>
        <p:txBody>
          <a:bodyPr tIns="91439" bIns="91439"/>
          <a:lstStyle/>
          <a:p>
            <a:pPr algn="l" defTabSz="1828800">
              <a:defRPr sz="3600">
                <a:solidFill>
                  <a:srgbClr val="000000"/>
                </a:solidFill>
                <a:latin typeface="Calibri"/>
                <a:ea typeface="Calibri"/>
                <a:cs typeface="Calibri"/>
                <a:sym typeface="Calibri"/>
              </a:defRPr>
            </a:pPr>
          </a:p>
        </p:txBody>
      </p:sp>
      <p:sp>
        <p:nvSpPr>
          <p:cNvPr id="215" name="object 6"/>
          <p:cNvSpPr txBox="1"/>
          <p:nvPr>
            <p:ph type="title"/>
          </p:nvPr>
        </p:nvSpPr>
        <p:spPr>
          <a:xfrm>
            <a:off x="1767476" y="2075688"/>
            <a:ext cx="4710430" cy="1391921"/>
          </a:xfrm>
          <a:prstGeom prst="rect">
            <a:avLst/>
          </a:prstGeom>
        </p:spPr>
        <p:txBody>
          <a:bodyPr/>
          <a:lstStyle/>
          <a:p>
            <a:pPr indent="12700">
              <a:spcBef>
                <a:spcPts val="200"/>
              </a:spcBef>
              <a:defRPr spc="-200" sz="8800"/>
            </a:pPr>
            <a:r>
              <a:t>About </a:t>
            </a:r>
            <a:r>
              <a:rPr spc="0"/>
              <a:t>Me</a:t>
            </a:r>
          </a:p>
        </p:txBody>
      </p:sp>
      <p:sp>
        <p:nvSpPr>
          <p:cNvPr id="216" name="object 7"/>
          <p:cNvSpPr txBox="1"/>
          <p:nvPr/>
        </p:nvSpPr>
        <p:spPr>
          <a:xfrm>
            <a:off x="1651000" y="3714748"/>
            <a:ext cx="16498649" cy="334135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L="622300" marR="495300" indent="-609600" algn="l" defTabSz="1828800">
              <a:lnSpc>
                <a:spcPct val="79600"/>
              </a:lnSpc>
              <a:spcBef>
                <a:spcPts val="1200"/>
              </a:spcBef>
              <a:buClr>
                <a:srgbClr val="F76900"/>
              </a:buClr>
              <a:buSzPct val="100000"/>
              <a:buFont typeface="Arial"/>
              <a:buChar char="•"/>
              <a:tabLst>
                <a:tab pos="609600" algn="l"/>
                <a:tab pos="609600" algn="l"/>
              </a:tabLst>
              <a:defRPr sz="3600">
                <a:solidFill>
                  <a:srgbClr val="000000"/>
                </a:solidFill>
                <a:latin typeface="Calibri"/>
                <a:ea typeface="Calibri"/>
                <a:cs typeface="Calibri"/>
                <a:sym typeface="Calibri"/>
              </a:defRPr>
            </a:pPr>
            <a:r>
              <a:rPr spc="-10" sz="4800">
                <a:solidFill>
                  <a:srgbClr val="000E54"/>
                </a:solidFill>
              </a:rPr>
              <a:t>Born and Raised in Buffalo, NY. Currently reside in NYC.</a:t>
            </a:r>
            <a:endParaRPr sz="4800"/>
          </a:p>
          <a:p>
            <a:pPr marL="469900" marR="124460" indent="-457200" algn="l" defTabSz="1828800">
              <a:lnSpc>
                <a:spcPct val="79700"/>
              </a:lnSpc>
              <a:spcBef>
                <a:spcPts val="2600"/>
              </a:spcBef>
              <a:buClr>
                <a:srgbClr val="F76900"/>
              </a:buClr>
              <a:buSzPct val="100000"/>
              <a:buFont typeface="Arial"/>
              <a:buChar char="•"/>
              <a:tabLst>
                <a:tab pos="482600" algn="l"/>
              </a:tabLst>
              <a:defRPr sz="4800">
                <a:solidFill>
                  <a:srgbClr val="000E54"/>
                </a:solidFill>
                <a:latin typeface="Calibri"/>
                <a:ea typeface="Calibri"/>
                <a:cs typeface="Calibri"/>
                <a:sym typeface="Calibri"/>
              </a:defRPr>
            </a:pPr>
            <a:r>
              <a:t>Live amateur show junkie: Plays, comedy and jazz are my top 3.  </a:t>
            </a:r>
          </a:p>
          <a:p>
            <a:pPr marL="469900" marR="232409" indent="-457200" algn="l" defTabSz="1828800">
              <a:lnSpc>
                <a:spcPts val="4600"/>
              </a:lnSpc>
              <a:spcBef>
                <a:spcPts val="2200"/>
              </a:spcBef>
              <a:buClr>
                <a:srgbClr val="F76900"/>
              </a:buClr>
              <a:buSzPct val="100000"/>
              <a:buFont typeface="Arial"/>
              <a:buChar char="•"/>
              <a:tabLst>
                <a:tab pos="482600" algn="l"/>
              </a:tabLst>
              <a:defRPr spc="-30" sz="4800">
                <a:solidFill>
                  <a:srgbClr val="000E54"/>
                </a:solidFill>
                <a:latin typeface="Calibri"/>
                <a:ea typeface="Calibri"/>
                <a:cs typeface="Calibri"/>
                <a:sym typeface="Calibri"/>
              </a:defRPr>
            </a:pPr>
            <a:r>
              <a:t>Enjoy spending time with my wife and daughter. </a:t>
            </a:r>
          </a:p>
          <a:p>
            <a:pPr marL="469900" marR="10160" indent="-457200" algn="l" defTabSz="1828800">
              <a:lnSpc>
                <a:spcPts val="4600"/>
              </a:lnSpc>
              <a:spcBef>
                <a:spcPts val="2200"/>
              </a:spcBef>
              <a:buClr>
                <a:srgbClr val="F76900"/>
              </a:buClr>
              <a:buSzPct val="100000"/>
              <a:buFont typeface="Arial"/>
              <a:buChar char="•"/>
              <a:tabLst>
                <a:tab pos="482600" algn="l"/>
              </a:tabLst>
              <a:defRPr spc="-40" sz="4800">
                <a:solidFill>
                  <a:srgbClr val="000E54"/>
                </a:solidFill>
                <a:latin typeface="Calibri"/>
                <a:ea typeface="Calibri"/>
                <a:cs typeface="Calibri"/>
                <a:sym typeface="Calibri"/>
              </a:defRPr>
            </a:pPr>
            <a:r>
              <a:t>Why did I decided to pursue my masters in data science? </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8" name="object 2"/>
          <p:cNvSpPr txBox="1"/>
          <p:nvPr/>
        </p:nvSpPr>
        <p:spPr>
          <a:xfrm>
            <a:off x="1651000" y="12881864"/>
            <a:ext cx="2254250" cy="293936"/>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12700" algn="l" defTabSz="1828800">
              <a:spcBef>
                <a:spcPts val="200"/>
              </a:spcBef>
              <a:defRPr spc="-9" sz="2200">
                <a:solidFill>
                  <a:srgbClr val="F76900"/>
                </a:solidFill>
                <a:latin typeface="Calibri"/>
                <a:ea typeface="Calibri"/>
                <a:cs typeface="Calibri"/>
                <a:sym typeface="Calibri"/>
              </a:defRPr>
            </a:pPr>
            <a:r>
              <a:t>Syracuse</a:t>
            </a:r>
            <a:r>
              <a:rPr spc="-110"/>
              <a:t> </a:t>
            </a:r>
            <a:r>
              <a:t>University</a:t>
            </a:r>
          </a:p>
        </p:txBody>
      </p:sp>
      <p:sp>
        <p:nvSpPr>
          <p:cNvPr id="219" name="object 3"/>
          <p:cNvSpPr txBox="1"/>
          <p:nvPr/>
        </p:nvSpPr>
        <p:spPr>
          <a:xfrm>
            <a:off x="22548938" y="12901168"/>
            <a:ext cx="180341" cy="24874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indent="12700" algn="l" defTabSz="1828800">
              <a:spcBef>
                <a:spcPts val="200"/>
              </a:spcBef>
              <a:defRPr sz="2000">
                <a:solidFill>
                  <a:srgbClr val="F76900"/>
                </a:solidFill>
                <a:latin typeface="Calibri"/>
                <a:ea typeface="Calibri"/>
                <a:cs typeface="Calibri"/>
                <a:sym typeface="Calibri"/>
              </a:defRPr>
            </a:lvl1pPr>
          </a:lstStyle>
          <a:p>
            <a:pPr/>
            <a:r>
              <a:t>4</a:t>
            </a:r>
          </a:p>
        </p:txBody>
      </p:sp>
      <p:sp>
        <p:nvSpPr>
          <p:cNvPr id="220" name="object 4"/>
          <p:cNvSpPr txBox="1"/>
          <p:nvPr>
            <p:ph type="title"/>
          </p:nvPr>
        </p:nvSpPr>
        <p:spPr>
          <a:xfrm>
            <a:off x="1651000" y="1358389"/>
            <a:ext cx="15867697" cy="1485455"/>
          </a:xfrm>
          <a:prstGeom prst="rect">
            <a:avLst/>
          </a:prstGeom>
        </p:spPr>
        <p:txBody>
          <a:bodyPr/>
          <a:lstStyle>
            <a:lvl1pPr indent="12700">
              <a:spcBef>
                <a:spcPts val="200"/>
              </a:spcBef>
              <a:defRPr spc="-200"/>
            </a:lvl1pPr>
          </a:lstStyle>
          <a:p>
            <a:pPr/>
            <a:r>
              <a:t>Introduction</a:t>
            </a:r>
          </a:p>
        </p:txBody>
      </p:sp>
      <p:sp>
        <p:nvSpPr>
          <p:cNvPr id="221" name="object 5"/>
          <p:cNvSpPr txBox="1"/>
          <p:nvPr/>
        </p:nvSpPr>
        <p:spPr>
          <a:xfrm>
            <a:off x="1651000" y="3516374"/>
            <a:ext cx="18638520" cy="64725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L="469900" indent="-457200" algn="l" defTabSz="1828800">
              <a:spcBef>
                <a:spcPts val="200"/>
              </a:spcBef>
              <a:buClr>
                <a:srgbClr val="F76900"/>
              </a:buClr>
              <a:buSzPct val="100000"/>
              <a:buFont typeface="Arial"/>
              <a:buChar char="•"/>
              <a:tabLst>
                <a:tab pos="482600" algn="l"/>
              </a:tabLst>
              <a:defRPr spc="-10" sz="5000">
                <a:solidFill>
                  <a:srgbClr val="000E54"/>
                </a:solidFill>
                <a:latin typeface="Calibri"/>
                <a:ea typeface="Calibri"/>
                <a:cs typeface="Calibri"/>
                <a:sym typeface="Calibri"/>
              </a:defRPr>
            </a:pPr>
            <a:r>
              <a:t>The Applied </a:t>
            </a:r>
            <a:r>
              <a:rPr spc="-40"/>
              <a:t>Data </a:t>
            </a:r>
            <a:r>
              <a:rPr spc="0"/>
              <a:t>Science </a:t>
            </a:r>
            <a:r>
              <a:t>curriculum </a:t>
            </a:r>
            <a:r>
              <a:rPr spc="-30"/>
              <a:t>at </a:t>
            </a:r>
            <a:r>
              <a:rPr spc="-20"/>
              <a:t>Syracuse </a:t>
            </a:r>
            <a:r>
              <a:rPr spc="-30"/>
              <a:t>University’s </a:t>
            </a:r>
            <a:r>
              <a:t>School</a:t>
            </a:r>
            <a:r>
              <a:rPr spc="140"/>
              <a:t> </a:t>
            </a:r>
            <a:r>
              <a:t>of</a:t>
            </a:r>
          </a:p>
        </p:txBody>
      </p:sp>
      <p:sp>
        <p:nvSpPr>
          <p:cNvPr id="222" name="object 6"/>
          <p:cNvSpPr txBox="1"/>
          <p:nvPr/>
        </p:nvSpPr>
        <p:spPr>
          <a:xfrm>
            <a:off x="2108200" y="4046725"/>
            <a:ext cx="19121120" cy="647255"/>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12700" algn="l" defTabSz="1828800">
              <a:spcBef>
                <a:spcPts val="200"/>
              </a:spcBef>
              <a:defRPr spc="-30" sz="5000">
                <a:solidFill>
                  <a:srgbClr val="000E54"/>
                </a:solidFill>
                <a:latin typeface="Calibri"/>
                <a:ea typeface="Calibri"/>
                <a:cs typeface="Calibri"/>
                <a:sym typeface="Calibri"/>
              </a:defRPr>
            </a:pPr>
            <a:r>
              <a:t>Information </a:t>
            </a:r>
            <a:r>
              <a:rPr spc="0"/>
              <a:t>Studies </a:t>
            </a:r>
            <a:r>
              <a:rPr spc="-20"/>
              <a:t>provides students </a:t>
            </a:r>
            <a:r>
              <a:rPr spc="0"/>
              <a:t>the </a:t>
            </a:r>
            <a:r>
              <a:rPr spc="-10"/>
              <a:t>opportunity </a:t>
            </a:r>
            <a:r>
              <a:t>to </a:t>
            </a:r>
            <a:r>
              <a:rPr spc="-10"/>
              <a:t>collect,</a:t>
            </a:r>
            <a:r>
              <a:rPr spc="70"/>
              <a:t> </a:t>
            </a:r>
            <a:r>
              <a:rPr spc="-10"/>
              <a:t>manage,</a:t>
            </a:r>
          </a:p>
        </p:txBody>
      </p:sp>
      <p:sp>
        <p:nvSpPr>
          <p:cNvPr id="223" name="object 7"/>
          <p:cNvSpPr txBox="1"/>
          <p:nvPr/>
        </p:nvSpPr>
        <p:spPr>
          <a:xfrm>
            <a:off x="2108200" y="4583174"/>
            <a:ext cx="18649950" cy="64725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12700" algn="l" defTabSz="1828800">
              <a:spcBef>
                <a:spcPts val="200"/>
              </a:spcBef>
              <a:defRPr spc="-20" sz="5000">
                <a:solidFill>
                  <a:srgbClr val="000E54"/>
                </a:solidFill>
                <a:latin typeface="Calibri"/>
                <a:ea typeface="Calibri"/>
                <a:cs typeface="Calibri"/>
                <a:sym typeface="Calibri"/>
              </a:defRPr>
            </a:pPr>
            <a:r>
              <a:t>analyze, develop, </a:t>
            </a:r>
            <a:r>
              <a:rPr spc="-10"/>
              <a:t>and implement insights using </a:t>
            </a:r>
            <a:r>
              <a:rPr spc="-40"/>
              <a:t>data </a:t>
            </a:r>
            <a:r>
              <a:rPr spc="-30"/>
              <a:t>from </a:t>
            </a:r>
            <a:r>
              <a:rPr spc="0"/>
              <a:t>a </a:t>
            </a:r>
            <a:r>
              <a:rPr spc="-10"/>
              <a:t>multitude</a:t>
            </a:r>
            <a:r>
              <a:rPr spc="100"/>
              <a:t> </a:t>
            </a:r>
            <a:r>
              <a:rPr spc="-10"/>
              <a:t>of</a:t>
            </a:r>
          </a:p>
        </p:txBody>
      </p:sp>
      <p:sp>
        <p:nvSpPr>
          <p:cNvPr id="224" name="object 8"/>
          <p:cNvSpPr txBox="1"/>
          <p:nvPr/>
        </p:nvSpPr>
        <p:spPr>
          <a:xfrm>
            <a:off x="2108200" y="5113525"/>
            <a:ext cx="11889741" cy="647255"/>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12700" algn="l" defTabSz="1828800">
              <a:spcBef>
                <a:spcPts val="200"/>
              </a:spcBef>
              <a:defRPr spc="-10" sz="5000">
                <a:solidFill>
                  <a:srgbClr val="000E54"/>
                </a:solidFill>
                <a:latin typeface="Calibri"/>
                <a:ea typeface="Calibri"/>
                <a:cs typeface="Calibri"/>
                <a:sym typeface="Calibri"/>
              </a:defRPr>
            </a:pPr>
            <a:r>
              <a:t>disciplines using </a:t>
            </a:r>
            <a:r>
              <a:rPr spc="-20"/>
              <a:t>various tools </a:t>
            </a:r>
            <a:r>
              <a:t>and</a:t>
            </a:r>
            <a:r>
              <a:rPr spc="-60"/>
              <a:t> </a:t>
            </a:r>
            <a:r>
              <a:t>techniques.</a:t>
            </a:r>
          </a:p>
        </p:txBody>
      </p:sp>
      <p:sp>
        <p:nvSpPr>
          <p:cNvPr id="225" name="object 9"/>
          <p:cNvSpPr txBox="1"/>
          <p:nvPr/>
        </p:nvSpPr>
        <p:spPr>
          <a:xfrm>
            <a:off x="1651000" y="5954774"/>
            <a:ext cx="21043900" cy="64725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L="469900" indent="-457200" algn="l" defTabSz="1828800">
              <a:spcBef>
                <a:spcPts val="200"/>
              </a:spcBef>
              <a:buClr>
                <a:srgbClr val="F76900"/>
              </a:buClr>
              <a:buSzPct val="100000"/>
              <a:buFont typeface="Arial"/>
              <a:buChar char="•"/>
              <a:tabLst>
                <a:tab pos="482600" algn="l"/>
              </a:tabLst>
              <a:defRPr spc="-10" sz="5000">
                <a:solidFill>
                  <a:srgbClr val="000E54"/>
                </a:solidFill>
                <a:latin typeface="Calibri"/>
                <a:ea typeface="Calibri"/>
                <a:cs typeface="Calibri"/>
                <a:sym typeface="Calibri"/>
              </a:defRPr>
            </a:pPr>
            <a:r>
              <a:t>In </a:t>
            </a:r>
            <a:r>
              <a:rPr spc="-20"/>
              <a:t>general, </a:t>
            </a:r>
            <a:r>
              <a:rPr spc="0"/>
              <a:t>the </a:t>
            </a:r>
            <a:r>
              <a:t>curriculum, has </a:t>
            </a:r>
            <a:r>
              <a:rPr spc="-20"/>
              <a:t>provided </a:t>
            </a:r>
            <a:r>
              <a:rPr spc="0"/>
              <a:t>the </a:t>
            </a:r>
            <a:r>
              <a:rPr spc="-30"/>
              <a:t>relevant </a:t>
            </a:r>
            <a:r>
              <a:t>and applicable</a:t>
            </a:r>
            <a:r>
              <a:rPr spc="80"/>
              <a:t> </a:t>
            </a:r>
            <a:r>
              <a:t>knowledge,</a:t>
            </a:r>
          </a:p>
        </p:txBody>
      </p:sp>
      <p:sp>
        <p:nvSpPr>
          <p:cNvPr id="226" name="object 10"/>
          <p:cNvSpPr txBox="1"/>
          <p:nvPr/>
        </p:nvSpPr>
        <p:spPr>
          <a:xfrm>
            <a:off x="2108200" y="6485125"/>
            <a:ext cx="20300950" cy="647255"/>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12700" algn="l" defTabSz="1828800">
              <a:spcBef>
                <a:spcPts val="200"/>
              </a:spcBef>
              <a:defRPr spc="-10" sz="5000">
                <a:solidFill>
                  <a:srgbClr val="000E54"/>
                </a:solidFill>
                <a:latin typeface="Calibri"/>
                <a:ea typeface="Calibri"/>
                <a:cs typeface="Calibri"/>
                <a:sym typeface="Calibri"/>
              </a:defRPr>
            </a:pPr>
            <a:r>
              <a:t>training, </a:t>
            </a:r>
            <a:r>
              <a:rPr spc="-20"/>
              <a:t>resources, </a:t>
            </a:r>
            <a:r>
              <a:t>and academic </a:t>
            </a:r>
            <a:r>
              <a:rPr spc="-30"/>
              <a:t>environment </a:t>
            </a:r>
            <a:r>
              <a:rPr spc="-50"/>
              <a:t>for </a:t>
            </a:r>
            <a:r>
              <a:rPr spc="0"/>
              <a:t>its </a:t>
            </a:r>
            <a:r>
              <a:rPr spc="-20"/>
              <a:t>students </a:t>
            </a:r>
            <a:r>
              <a:rPr spc="-30"/>
              <a:t>to progress</a:t>
            </a:r>
            <a:r>
              <a:rPr spc="200"/>
              <a:t> </a:t>
            </a:r>
            <a:r>
              <a:t>and</a:t>
            </a:r>
          </a:p>
        </p:txBody>
      </p:sp>
      <p:sp>
        <p:nvSpPr>
          <p:cNvPr id="227" name="object 11"/>
          <p:cNvSpPr txBox="1"/>
          <p:nvPr/>
        </p:nvSpPr>
        <p:spPr>
          <a:xfrm>
            <a:off x="1651000" y="7020811"/>
            <a:ext cx="19400520" cy="1485455"/>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241300" algn="l" defTabSz="1828800">
              <a:spcBef>
                <a:spcPts val="600"/>
              </a:spcBef>
              <a:defRPr spc="-10" sz="5000">
                <a:solidFill>
                  <a:srgbClr val="000E54"/>
                </a:solidFill>
                <a:latin typeface="Calibri"/>
                <a:ea typeface="Calibri"/>
                <a:cs typeface="Calibri"/>
                <a:sym typeface="Calibri"/>
              </a:defRPr>
            </a:pPr>
            <a:r>
              <a:t>impart skills </a:t>
            </a:r>
            <a:r>
              <a:rPr spc="-20"/>
              <a:t>that </a:t>
            </a:r>
            <a:r>
              <a:rPr spc="-30"/>
              <a:t>exceed </a:t>
            </a:r>
            <a:r>
              <a:rPr spc="0"/>
              <a:t>the </a:t>
            </a:r>
            <a:r>
              <a:t>basic </a:t>
            </a:r>
            <a:r>
              <a:rPr spc="-20"/>
              <a:t>roles </a:t>
            </a:r>
            <a:r>
              <a:t>of </a:t>
            </a:r>
            <a:r>
              <a:rPr spc="0"/>
              <a:t>a </a:t>
            </a:r>
            <a:r>
              <a:rPr spc="-40"/>
              <a:t>data</a:t>
            </a:r>
            <a:r>
              <a:rPr spc="30"/>
              <a:t> </a:t>
            </a:r>
            <a:r>
              <a:rPr spc="-20"/>
              <a:t>scientist</a:t>
            </a:r>
          </a:p>
          <a:p>
            <a:pPr marL="469900" indent="-457200" algn="l" defTabSz="1828800">
              <a:spcBef>
                <a:spcPts val="400"/>
              </a:spcBef>
              <a:buClr>
                <a:srgbClr val="F76900"/>
              </a:buClr>
              <a:buSzPct val="100000"/>
              <a:buFont typeface="Arial"/>
              <a:buChar char="•"/>
              <a:tabLst>
                <a:tab pos="482600" algn="l"/>
              </a:tabLst>
              <a:defRPr spc="-30" sz="5000">
                <a:solidFill>
                  <a:srgbClr val="000E54"/>
                </a:solidFill>
                <a:latin typeface="Calibri"/>
                <a:ea typeface="Calibri"/>
                <a:cs typeface="Calibri"/>
                <a:sym typeface="Calibri"/>
              </a:defRPr>
            </a:pPr>
            <a:r>
              <a:t>Using </a:t>
            </a:r>
            <a:r>
              <a:rPr spc="-20"/>
              <a:t>project based learning, students </a:t>
            </a:r>
            <a:r>
              <a:rPr spc="-10"/>
              <a:t>of </a:t>
            </a:r>
            <a:r>
              <a:rPr spc="0"/>
              <a:t>the </a:t>
            </a:r>
            <a:r>
              <a:rPr spc="-10"/>
              <a:t>School of</a:t>
            </a:r>
            <a:r>
              <a:rPr spc="110"/>
              <a:t> </a:t>
            </a:r>
            <a:r>
              <a:t>Information</a:t>
            </a:r>
          </a:p>
        </p:txBody>
      </p:sp>
      <p:sp>
        <p:nvSpPr>
          <p:cNvPr id="228" name="object 12"/>
          <p:cNvSpPr txBox="1"/>
          <p:nvPr/>
        </p:nvSpPr>
        <p:spPr>
          <a:xfrm>
            <a:off x="2108200" y="8393176"/>
            <a:ext cx="19748500" cy="64725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12700" algn="l" defTabSz="1828800">
              <a:spcBef>
                <a:spcPts val="200"/>
              </a:spcBef>
              <a:defRPr sz="5000">
                <a:solidFill>
                  <a:srgbClr val="000E54"/>
                </a:solidFill>
                <a:latin typeface="Calibri"/>
                <a:ea typeface="Calibri"/>
                <a:cs typeface="Calibri"/>
                <a:sym typeface="Calibri"/>
              </a:defRPr>
            </a:pPr>
            <a:r>
              <a:t>Studies </a:t>
            </a:r>
            <a:r>
              <a:rPr spc="-30"/>
              <a:t>are </a:t>
            </a:r>
            <a:r>
              <a:rPr spc="-10"/>
              <a:t>able </a:t>
            </a:r>
            <a:r>
              <a:rPr spc="-30"/>
              <a:t>to </a:t>
            </a:r>
            <a:r>
              <a:rPr spc="-10"/>
              <a:t>acquire </a:t>
            </a:r>
            <a:r>
              <a:t>crucial </a:t>
            </a:r>
            <a:r>
              <a:rPr spc="-10"/>
              <a:t>experience </a:t>
            </a:r>
            <a:r>
              <a:t>in </a:t>
            </a:r>
            <a:r>
              <a:rPr spc="-10"/>
              <a:t>detecting </a:t>
            </a:r>
            <a:r>
              <a:rPr spc="-30"/>
              <a:t>patterns </a:t>
            </a:r>
            <a:r>
              <a:t>in</a:t>
            </a:r>
            <a:r>
              <a:rPr spc="-20"/>
              <a:t> </a:t>
            </a:r>
            <a:r>
              <a:rPr spc="-30"/>
              <a:t>data,</a:t>
            </a:r>
          </a:p>
        </p:txBody>
      </p:sp>
      <p:sp>
        <p:nvSpPr>
          <p:cNvPr id="229" name="object 13"/>
          <p:cNvSpPr txBox="1"/>
          <p:nvPr/>
        </p:nvSpPr>
        <p:spPr>
          <a:xfrm>
            <a:off x="2108201" y="8923528"/>
            <a:ext cx="19160488" cy="64725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12700" algn="l" defTabSz="1828800">
              <a:spcBef>
                <a:spcPts val="200"/>
              </a:spcBef>
              <a:defRPr spc="-20" sz="5000">
                <a:solidFill>
                  <a:srgbClr val="000E54"/>
                </a:solidFill>
                <a:latin typeface="Calibri"/>
                <a:ea typeface="Calibri"/>
                <a:cs typeface="Calibri"/>
                <a:sym typeface="Calibri"/>
              </a:defRPr>
            </a:pPr>
            <a:r>
              <a:t>developing </a:t>
            </a:r>
            <a:r>
              <a:rPr spc="-10"/>
              <a:t>and implementing </a:t>
            </a:r>
            <a:r>
              <a:t>alternative </a:t>
            </a:r>
            <a:r>
              <a:rPr spc="-40"/>
              <a:t>data </a:t>
            </a:r>
            <a:r>
              <a:t>approaches,</a:t>
            </a:r>
            <a:r>
              <a:rPr spc="260"/>
              <a:t> </a:t>
            </a:r>
            <a:r>
              <a:rPr spc="-30"/>
              <a:t>demonstrating</a:t>
            </a:r>
          </a:p>
        </p:txBody>
      </p:sp>
      <p:sp>
        <p:nvSpPr>
          <p:cNvPr id="230" name="object 14"/>
          <p:cNvSpPr txBox="1"/>
          <p:nvPr/>
        </p:nvSpPr>
        <p:spPr>
          <a:xfrm>
            <a:off x="2108199" y="9459976"/>
            <a:ext cx="18888712" cy="64725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12700" algn="l" defTabSz="1828800">
              <a:spcBef>
                <a:spcPts val="200"/>
              </a:spcBef>
              <a:defRPr spc="-20" sz="5000">
                <a:solidFill>
                  <a:srgbClr val="000E54"/>
                </a:solidFill>
                <a:latin typeface="Calibri"/>
                <a:ea typeface="Calibri"/>
                <a:cs typeface="Calibri"/>
                <a:sym typeface="Calibri"/>
              </a:defRPr>
            </a:pPr>
            <a:r>
              <a:t>communication </a:t>
            </a:r>
            <a:r>
              <a:rPr spc="-10"/>
              <a:t>skills </a:t>
            </a:r>
            <a:r>
              <a:t>that </a:t>
            </a:r>
            <a:r>
              <a:rPr spc="-30"/>
              <a:t>focus </a:t>
            </a:r>
            <a:r>
              <a:rPr spc="-10"/>
              <a:t>on explaining </a:t>
            </a:r>
            <a:r>
              <a:t>technical outcomes </a:t>
            </a:r>
            <a:r>
              <a:rPr spc="-30"/>
              <a:t>to</a:t>
            </a:r>
            <a:r>
              <a:rPr spc="60"/>
              <a:t> </a:t>
            </a:r>
            <a:r>
              <a:rPr spc="-10"/>
              <a:t>non-</a:t>
            </a:r>
          </a:p>
        </p:txBody>
      </p:sp>
      <p:sp>
        <p:nvSpPr>
          <p:cNvPr id="231" name="object 15"/>
          <p:cNvSpPr txBox="1"/>
          <p:nvPr/>
        </p:nvSpPr>
        <p:spPr>
          <a:xfrm>
            <a:off x="2108200" y="9990325"/>
            <a:ext cx="19775170" cy="647255"/>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12700" algn="l" defTabSz="1828800">
              <a:spcBef>
                <a:spcPts val="200"/>
              </a:spcBef>
              <a:defRPr spc="-20" sz="5000">
                <a:solidFill>
                  <a:srgbClr val="000E54"/>
                </a:solidFill>
                <a:latin typeface="Calibri"/>
                <a:ea typeface="Calibri"/>
                <a:cs typeface="Calibri"/>
                <a:sym typeface="Calibri"/>
              </a:defRPr>
            </a:pPr>
            <a:r>
              <a:t>technical </a:t>
            </a:r>
            <a:r>
              <a:rPr spc="-10"/>
              <a:t>recipients, and discussing </a:t>
            </a:r>
            <a:r>
              <a:rPr spc="0"/>
              <a:t>the </a:t>
            </a:r>
            <a:r>
              <a:rPr spc="-10"/>
              <a:t>ethical </a:t>
            </a:r>
            <a:r>
              <a:t>scope </a:t>
            </a:r>
            <a:r>
              <a:rPr spc="-10"/>
              <a:t>of </a:t>
            </a:r>
            <a:r>
              <a:rPr spc="-40"/>
              <a:t>data </a:t>
            </a:r>
            <a:r>
              <a:rPr spc="0"/>
              <a:t>science</a:t>
            </a:r>
            <a:r>
              <a:rPr spc="80"/>
              <a:t> </a:t>
            </a:r>
            <a:r>
              <a:t>through</a:t>
            </a:r>
          </a:p>
        </p:txBody>
      </p:sp>
      <p:sp>
        <p:nvSpPr>
          <p:cNvPr id="232" name="object 16"/>
          <p:cNvSpPr txBox="1"/>
          <p:nvPr/>
        </p:nvSpPr>
        <p:spPr>
          <a:xfrm>
            <a:off x="2108200" y="10526776"/>
            <a:ext cx="10826750" cy="64725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12700" algn="l" defTabSz="1828800">
              <a:spcBef>
                <a:spcPts val="200"/>
              </a:spcBef>
              <a:defRPr spc="-30" sz="5000">
                <a:solidFill>
                  <a:srgbClr val="000E54"/>
                </a:solidFill>
                <a:latin typeface="Calibri"/>
                <a:ea typeface="Calibri"/>
                <a:cs typeface="Calibri"/>
                <a:sym typeface="Calibri"/>
              </a:defRPr>
            </a:pPr>
            <a:r>
              <a:t>courses related to </a:t>
            </a:r>
            <a:r>
              <a:rPr spc="-40"/>
              <a:t>data </a:t>
            </a:r>
            <a:r>
              <a:rPr spc="-20"/>
              <a:t>privacy </a:t>
            </a:r>
            <a:r>
              <a:rPr spc="-10"/>
              <a:t>and</a:t>
            </a:r>
            <a:r>
              <a:rPr spc="100"/>
              <a:t> </a:t>
            </a:r>
            <a:r>
              <a:rPr spc="-50"/>
              <a:t>policy.</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4" name="object 2"/>
          <p:cNvSpPr/>
          <p:nvPr/>
        </p:nvSpPr>
        <p:spPr>
          <a:xfrm>
            <a:off x="-1" y="-1"/>
            <a:ext cx="12984482" cy="13716000"/>
          </a:xfrm>
          <a:prstGeom prst="rect">
            <a:avLst/>
          </a:prstGeom>
          <a:solidFill>
            <a:srgbClr val="000E54"/>
          </a:solidFill>
          <a:ln w="12700">
            <a:miter lim="400000"/>
          </a:ln>
        </p:spPr>
        <p:txBody>
          <a:bodyPr tIns="91439" bIns="91439"/>
          <a:lstStyle/>
          <a:p>
            <a:pPr algn="l" defTabSz="1828800">
              <a:defRPr sz="3600">
                <a:solidFill>
                  <a:srgbClr val="000000"/>
                </a:solidFill>
                <a:latin typeface="Calibri"/>
                <a:ea typeface="Calibri"/>
                <a:cs typeface="Calibri"/>
                <a:sym typeface="Calibri"/>
              </a:defRPr>
            </a:pPr>
          </a:p>
        </p:txBody>
      </p:sp>
      <p:sp>
        <p:nvSpPr>
          <p:cNvPr id="235" name="object 3"/>
          <p:cNvSpPr txBox="1"/>
          <p:nvPr>
            <p:ph type="title"/>
          </p:nvPr>
        </p:nvSpPr>
        <p:spPr>
          <a:xfrm>
            <a:off x="1331859" y="1900933"/>
            <a:ext cx="6387149" cy="5329477"/>
          </a:xfrm>
          <a:prstGeom prst="rect">
            <a:avLst/>
          </a:prstGeom>
        </p:spPr>
        <p:txBody>
          <a:bodyPr/>
          <a:lstStyle/>
          <a:p>
            <a:pPr marR="6705" indent="8382" defTabSz="1207008">
              <a:lnSpc>
                <a:spcPts val="7600"/>
              </a:lnSpc>
              <a:spcBef>
                <a:spcPts val="1000"/>
              </a:spcBef>
              <a:defRPr b="0" spc="-132" sz="7128">
                <a:solidFill>
                  <a:srgbClr val="FFFFFF"/>
                </a:solidFill>
              </a:defRPr>
            </a:pPr>
            <a:r>
              <a:t>Learning  O</a:t>
            </a:r>
            <a:r>
              <a:rPr spc="0"/>
              <a:t>b</a:t>
            </a:r>
            <a:r>
              <a:t>j</a:t>
            </a:r>
            <a:r>
              <a:rPr spc="0"/>
              <a:t>ect</a:t>
            </a:r>
            <a:r>
              <a:t>iv</a:t>
            </a:r>
            <a:r>
              <a:rPr spc="0"/>
              <a:t>es</a:t>
            </a:r>
            <a:endParaRPr spc="0"/>
          </a:p>
          <a:p>
            <a:pPr marR="6705" indent="8382" defTabSz="1207008">
              <a:lnSpc>
                <a:spcPts val="7600"/>
              </a:lnSpc>
              <a:spcBef>
                <a:spcPts val="1000"/>
              </a:spcBef>
              <a:defRPr b="0" spc="-132" sz="7128">
                <a:solidFill>
                  <a:srgbClr val="FFFFFF"/>
                </a:solidFill>
              </a:defRPr>
            </a:pPr>
            <a:r>
              <a:rPr spc="0"/>
              <a:t>And </a:t>
            </a:r>
            <a:endParaRPr spc="0"/>
          </a:p>
          <a:p>
            <a:pPr marR="6705" indent="8382" defTabSz="1207008">
              <a:lnSpc>
                <a:spcPts val="7600"/>
              </a:lnSpc>
              <a:spcBef>
                <a:spcPts val="1000"/>
              </a:spcBef>
              <a:defRPr b="0" spc="-132" sz="7128">
                <a:solidFill>
                  <a:srgbClr val="FFFFFF"/>
                </a:solidFill>
              </a:defRPr>
            </a:pPr>
            <a:r>
              <a:rPr spc="0"/>
              <a:t>Example</a:t>
            </a:r>
            <a:endParaRPr spc="0"/>
          </a:p>
          <a:p>
            <a:pPr marR="6705" indent="8382" defTabSz="1207008">
              <a:lnSpc>
                <a:spcPts val="7600"/>
              </a:lnSpc>
              <a:spcBef>
                <a:spcPts val="1000"/>
              </a:spcBef>
              <a:defRPr b="0" spc="-132" sz="7128">
                <a:solidFill>
                  <a:srgbClr val="FFFFFF"/>
                </a:solidFill>
              </a:defRPr>
            </a:pPr>
            <a:r>
              <a:rPr spc="0"/>
              <a:t>Projects</a:t>
            </a:r>
          </a:p>
        </p:txBody>
      </p:sp>
      <p:sp>
        <p:nvSpPr>
          <p:cNvPr id="236" name="object 4"/>
          <p:cNvSpPr txBox="1"/>
          <p:nvPr/>
        </p:nvSpPr>
        <p:spPr>
          <a:xfrm>
            <a:off x="1382659" y="8288020"/>
            <a:ext cx="10003792" cy="2446068"/>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R="10160" indent="12700" algn="l" defTabSz="1828800">
              <a:lnSpc>
                <a:spcPct val="89700"/>
              </a:lnSpc>
              <a:spcBef>
                <a:spcPts val="600"/>
              </a:spcBef>
              <a:defRPr spc="-9" sz="4400">
                <a:solidFill>
                  <a:srgbClr val="F76900"/>
                </a:solidFill>
                <a:latin typeface="Calibri"/>
                <a:ea typeface="Calibri"/>
                <a:cs typeface="Calibri"/>
                <a:sym typeface="Calibri"/>
              </a:defRPr>
            </a:pPr>
            <a:r>
              <a:t>The </a:t>
            </a:r>
            <a:r>
              <a:rPr spc="-30"/>
              <a:t>following </a:t>
            </a:r>
            <a:r>
              <a:t>slides will </a:t>
            </a:r>
            <a:r>
              <a:rPr spc="-19"/>
              <a:t>go through </a:t>
            </a:r>
            <a:r>
              <a:t>all </a:t>
            </a:r>
            <a:r>
              <a:rPr spc="0"/>
              <a:t>7  </a:t>
            </a:r>
            <a:r>
              <a:rPr spc="-19"/>
              <a:t>learning </a:t>
            </a:r>
            <a:r>
              <a:t>objectives and </a:t>
            </a:r>
            <a:r>
              <a:rPr spc="-30"/>
              <a:t>provide </a:t>
            </a:r>
            <a:r>
              <a:rPr spc="-19"/>
              <a:t>detailed  </a:t>
            </a:r>
            <a:r>
              <a:rPr spc="-30"/>
              <a:t>examples </a:t>
            </a:r>
            <a:r>
              <a:rPr spc="0"/>
              <a:t>of </a:t>
            </a:r>
            <a:r>
              <a:rPr spc="-19"/>
              <a:t>how </a:t>
            </a:r>
            <a:r>
              <a:t>these </a:t>
            </a:r>
            <a:r>
              <a:rPr spc="-19"/>
              <a:t>objectives </a:t>
            </a:r>
            <a:r>
              <a:rPr spc="-30"/>
              <a:t>were </a:t>
            </a:r>
            <a:r>
              <a:t>met  </a:t>
            </a:r>
            <a:r>
              <a:rPr spc="-19"/>
              <a:t>through </a:t>
            </a:r>
            <a:r>
              <a:rPr spc="0"/>
              <a:t>a </a:t>
            </a:r>
            <a:r>
              <a:rPr spc="-19"/>
              <a:t>brief synopsis work </a:t>
            </a:r>
            <a:r>
              <a:t>and </a:t>
            </a:r>
            <a:r>
              <a:rPr spc="-19"/>
              <a:t>projects.</a:t>
            </a:r>
          </a:p>
        </p:txBody>
      </p:sp>
      <p:sp>
        <p:nvSpPr>
          <p:cNvPr id="237" name="object 5"/>
          <p:cNvSpPr/>
          <p:nvPr/>
        </p:nvSpPr>
        <p:spPr>
          <a:xfrm>
            <a:off x="12984480" y="-1"/>
            <a:ext cx="11399521" cy="13716000"/>
          </a:xfrm>
          <a:prstGeom prst="rect">
            <a:avLst/>
          </a:prstGeom>
          <a:blipFill>
            <a:blip r:embed="rId2"/>
            <a:stretch>
              <a:fillRect/>
            </a:stretch>
          </a:blipFill>
          <a:ln w="12700">
            <a:miter lim="400000"/>
          </a:ln>
        </p:spPr>
        <p:txBody>
          <a:bodyPr tIns="91439" bIns="91439"/>
          <a:lstStyle/>
          <a:p>
            <a:pPr algn="l" defTabSz="1828800">
              <a:defRPr sz="3600">
                <a:solidFill>
                  <a:srgbClr val="000000"/>
                </a:solidFill>
                <a:latin typeface="Calibri"/>
                <a:ea typeface="Calibri"/>
                <a:cs typeface="Calibri"/>
                <a:sym typeface="Calibri"/>
              </a:defRPr>
            </a:pP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9" name="object 2"/>
          <p:cNvSpPr txBox="1"/>
          <p:nvPr/>
        </p:nvSpPr>
        <p:spPr>
          <a:xfrm>
            <a:off x="1651000" y="12881864"/>
            <a:ext cx="2254250" cy="293936"/>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12700" algn="l" defTabSz="1828800">
              <a:spcBef>
                <a:spcPts val="200"/>
              </a:spcBef>
              <a:defRPr spc="-9" sz="2200">
                <a:solidFill>
                  <a:srgbClr val="F76900"/>
                </a:solidFill>
                <a:latin typeface="Calibri"/>
                <a:ea typeface="Calibri"/>
                <a:cs typeface="Calibri"/>
                <a:sym typeface="Calibri"/>
              </a:defRPr>
            </a:pPr>
            <a:r>
              <a:t>Syracuse</a:t>
            </a:r>
            <a:r>
              <a:rPr spc="-110"/>
              <a:t> </a:t>
            </a:r>
            <a:r>
              <a:t>University</a:t>
            </a:r>
          </a:p>
        </p:txBody>
      </p:sp>
      <p:sp>
        <p:nvSpPr>
          <p:cNvPr id="240" name="object 3"/>
          <p:cNvSpPr txBox="1"/>
          <p:nvPr/>
        </p:nvSpPr>
        <p:spPr>
          <a:xfrm>
            <a:off x="22548938" y="12901168"/>
            <a:ext cx="180341" cy="24874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indent="12700" algn="l" defTabSz="1828800">
              <a:spcBef>
                <a:spcPts val="200"/>
              </a:spcBef>
              <a:defRPr sz="2000">
                <a:solidFill>
                  <a:srgbClr val="F76900"/>
                </a:solidFill>
                <a:latin typeface="Calibri"/>
                <a:ea typeface="Calibri"/>
                <a:cs typeface="Calibri"/>
                <a:sym typeface="Calibri"/>
              </a:defRPr>
            </a:lvl1pPr>
          </a:lstStyle>
          <a:p>
            <a:pPr/>
            <a:r>
              <a:t>6</a:t>
            </a:r>
          </a:p>
        </p:txBody>
      </p:sp>
      <p:sp>
        <p:nvSpPr>
          <p:cNvPr id="241" name="object 4"/>
          <p:cNvSpPr txBox="1"/>
          <p:nvPr>
            <p:ph type="title"/>
          </p:nvPr>
        </p:nvSpPr>
        <p:spPr>
          <a:xfrm>
            <a:off x="1650997" y="1441702"/>
            <a:ext cx="21576032" cy="1026161"/>
          </a:xfrm>
          <a:prstGeom prst="rect">
            <a:avLst/>
          </a:prstGeom>
        </p:spPr>
        <p:txBody>
          <a:bodyPr/>
          <a:lstStyle/>
          <a:p>
            <a:pPr indent="12700">
              <a:spcBef>
                <a:spcPts val="200"/>
              </a:spcBef>
              <a:defRPr spc="-200" sz="6400"/>
            </a:pPr>
            <a:r>
              <a:t>Seven Learning Objectives </a:t>
            </a:r>
            <a:r>
              <a:rPr spc="0"/>
              <a:t>of </a:t>
            </a:r>
            <a:r>
              <a:t>the Applied Data Science</a:t>
            </a:r>
            <a:r>
              <a:rPr spc="0"/>
              <a:t> </a:t>
            </a:r>
            <a:r>
              <a:t>Program:</a:t>
            </a:r>
          </a:p>
        </p:txBody>
      </p:sp>
      <p:sp>
        <p:nvSpPr>
          <p:cNvPr id="242" name="object 5"/>
          <p:cNvSpPr txBox="1"/>
          <p:nvPr/>
        </p:nvSpPr>
        <p:spPr>
          <a:xfrm>
            <a:off x="2679700" y="7399528"/>
            <a:ext cx="3402328" cy="64725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12700" algn="l" defTabSz="1828800">
              <a:spcBef>
                <a:spcPts val="200"/>
              </a:spcBef>
              <a:defRPr sz="5000">
                <a:solidFill>
                  <a:srgbClr val="000E54"/>
                </a:solidFill>
                <a:latin typeface="Calibri"/>
                <a:ea typeface="Calibri"/>
                <a:cs typeface="Calibri"/>
                <a:sym typeface="Calibri"/>
              </a:defRPr>
            </a:pPr>
            <a:r>
              <a:t>the</a:t>
            </a:r>
            <a:r>
              <a:rPr spc="-140"/>
              <a:t> </a:t>
            </a:r>
            <a:r>
              <a:rPr spc="-10"/>
              <a:t>analyses.</a:t>
            </a:r>
          </a:p>
        </p:txBody>
      </p:sp>
      <p:sp>
        <p:nvSpPr>
          <p:cNvPr id="243" name="object 6"/>
          <p:cNvSpPr txBox="1"/>
          <p:nvPr/>
        </p:nvSpPr>
        <p:spPr>
          <a:xfrm>
            <a:off x="1650999" y="3515611"/>
            <a:ext cx="20971512" cy="5447855"/>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L="1041400" indent="-1028700" algn="l" defTabSz="1828800">
              <a:spcBef>
                <a:spcPts val="600"/>
              </a:spcBef>
              <a:buClr>
                <a:srgbClr val="F76900"/>
              </a:buClr>
              <a:buSzPct val="100000"/>
              <a:buAutoNum type="arabicPeriod" startAt="1"/>
              <a:tabLst>
                <a:tab pos="1041400" algn="l"/>
                <a:tab pos="1041400" algn="l"/>
              </a:tabLst>
              <a:defRPr spc="-10" sz="5000">
                <a:solidFill>
                  <a:srgbClr val="000E54"/>
                </a:solidFill>
                <a:latin typeface="Calibri"/>
                <a:ea typeface="Calibri"/>
                <a:cs typeface="Calibri"/>
                <a:sym typeface="Calibri"/>
              </a:defRPr>
            </a:pPr>
            <a:r>
              <a:t>Describe </a:t>
            </a:r>
            <a:r>
              <a:rPr spc="0"/>
              <a:t>a </a:t>
            </a:r>
            <a:r>
              <a:rPr spc="-30"/>
              <a:t>broad </a:t>
            </a:r>
            <a:r>
              <a:t>overview of </a:t>
            </a:r>
            <a:r>
              <a:rPr spc="0"/>
              <a:t>the </a:t>
            </a:r>
            <a:r>
              <a:t>major </a:t>
            </a:r>
            <a:r>
              <a:rPr spc="-20"/>
              <a:t>practice </a:t>
            </a:r>
            <a:r>
              <a:t>areas of </a:t>
            </a:r>
            <a:r>
              <a:rPr spc="-40"/>
              <a:t>data</a:t>
            </a:r>
            <a:r>
              <a:rPr spc="70"/>
              <a:t> </a:t>
            </a:r>
            <a:r>
              <a:rPr spc="0"/>
              <a:t>science.</a:t>
            </a:r>
          </a:p>
          <a:p>
            <a:pPr marL="1041400" indent="-1028700" algn="l" defTabSz="1828800">
              <a:spcBef>
                <a:spcPts val="400"/>
              </a:spcBef>
              <a:buClr>
                <a:srgbClr val="F76900"/>
              </a:buClr>
              <a:buSzPct val="100000"/>
              <a:buAutoNum type="arabicPeriod" startAt="1"/>
              <a:tabLst>
                <a:tab pos="1041400" algn="l"/>
                <a:tab pos="1041400" algn="l"/>
              </a:tabLst>
              <a:defRPr sz="5000">
                <a:solidFill>
                  <a:srgbClr val="000E54"/>
                </a:solidFill>
                <a:latin typeface="Calibri"/>
                <a:ea typeface="Calibri"/>
                <a:cs typeface="Calibri"/>
                <a:sym typeface="Calibri"/>
              </a:defRPr>
            </a:pPr>
            <a:r>
              <a:t>Collect </a:t>
            </a:r>
            <a:r>
              <a:rPr spc="-10"/>
              <a:t>and </a:t>
            </a:r>
            <a:r>
              <a:rPr spc="-40"/>
              <a:t>organize</a:t>
            </a:r>
            <a:r>
              <a:rPr spc="-10"/>
              <a:t> </a:t>
            </a:r>
            <a:r>
              <a:rPr spc="-30"/>
              <a:t>data.</a:t>
            </a:r>
          </a:p>
          <a:p>
            <a:pPr marL="1041400" indent="-1028700" algn="l" defTabSz="1828800">
              <a:spcBef>
                <a:spcPts val="600"/>
              </a:spcBef>
              <a:buClr>
                <a:srgbClr val="F76900"/>
              </a:buClr>
              <a:buSzPct val="100000"/>
              <a:buAutoNum type="arabicPeriod" startAt="1"/>
              <a:tabLst>
                <a:tab pos="1041400" algn="l"/>
                <a:tab pos="1041400" algn="l"/>
              </a:tabLst>
              <a:defRPr spc="-10" sz="5000">
                <a:solidFill>
                  <a:srgbClr val="000E54"/>
                </a:solidFill>
                <a:latin typeface="Calibri"/>
                <a:ea typeface="Calibri"/>
                <a:cs typeface="Calibri"/>
                <a:sym typeface="Calibri"/>
              </a:defRPr>
            </a:pPr>
            <a:r>
              <a:t>Identify </a:t>
            </a:r>
            <a:r>
              <a:rPr spc="-30"/>
              <a:t>patterns </a:t>
            </a:r>
            <a:r>
              <a:rPr spc="0"/>
              <a:t>in </a:t>
            </a:r>
            <a:r>
              <a:rPr spc="-40"/>
              <a:t>data </a:t>
            </a:r>
            <a:r>
              <a:t>via </a:t>
            </a:r>
            <a:r>
              <a:rPr spc="-20"/>
              <a:t>visualization, </a:t>
            </a:r>
            <a:r>
              <a:rPr spc="-30"/>
              <a:t>statistical </a:t>
            </a:r>
            <a:r>
              <a:t>analysis, and </a:t>
            </a:r>
            <a:r>
              <a:rPr spc="-40"/>
              <a:t>data</a:t>
            </a:r>
            <a:r>
              <a:rPr spc="200"/>
              <a:t> </a:t>
            </a:r>
            <a:r>
              <a:t>mining.</a:t>
            </a:r>
          </a:p>
          <a:p>
            <a:pPr marL="1041400" indent="-1028700" algn="l" defTabSz="1828800">
              <a:spcBef>
                <a:spcPts val="400"/>
              </a:spcBef>
              <a:buClr>
                <a:srgbClr val="F76900"/>
              </a:buClr>
              <a:buSzPct val="100000"/>
              <a:buAutoNum type="arabicPeriod" startAt="1"/>
              <a:tabLst>
                <a:tab pos="1041400" algn="l"/>
                <a:tab pos="1041400" algn="l"/>
              </a:tabLst>
              <a:defRPr spc="-20" sz="5000">
                <a:solidFill>
                  <a:srgbClr val="000E54"/>
                </a:solidFill>
                <a:latin typeface="Calibri"/>
                <a:ea typeface="Calibri"/>
                <a:cs typeface="Calibri"/>
                <a:sym typeface="Calibri"/>
              </a:defRPr>
            </a:pPr>
            <a:r>
              <a:t>Develop alternative </a:t>
            </a:r>
            <a:r>
              <a:rPr spc="-30"/>
              <a:t>strategies </a:t>
            </a:r>
            <a:r>
              <a:rPr spc="-10"/>
              <a:t>based on </a:t>
            </a:r>
            <a:r>
              <a:rPr spc="0"/>
              <a:t>the</a:t>
            </a:r>
            <a:r>
              <a:rPr spc="40"/>
              <a:t> </a:t>
            </a:r>
            <a:r>
              <a:rPr spc="-30"/>
              <a:t>data.</a:t>
            </a:r>
          </a:p>
          <a:p>
            <a:pPr marL="1041400" indent="-1028700" algn="l" defTabSz="1828800">
              <a:spcBef>
                <a:spcPts val="600"/>
              </a:spcBef>
              <a:buClr>
                <a:srgbClr val="F76900"/>
              </a:buClr>
              <a:buSzPct val="100000"/>
              <a:buAutoNum type="arabicPeriod" startAt="1"/>
              <a:tabLst>
                <a:tab pos="1041400" algn="l"/>
                <a:tab pos="1041400" algn="l"/>
              </a:tabLst>
              <a:defRPr spc="-20" sz="5000">
                <a:solidFill>
                  <a:srgbClr val="000E54"/>
                </a:solidFill>
                <a:latin typeface="Calibri"/>
                <a:ea typeface="Calibri"/>
                <a:cs typeface="Calibri"/>
                <a:sym typeface="Calibri"/>
              </a:defRPr>
            </a:pPr>
            <a:r>
              <a:t>Develop </a:t>
            </a:r>
            <a:r>
              <a:rPr spc="0"/>
              <a:t>a </a:t>
            </a:r>
            <a:r>
              <a:rPr spc="-10"/>
              <a:t>plan of action </a:t>
            </a:r>
            <a:r>
              <a:rPr spc="-30"/>
              <a:t>to </a:t>
            </a:r>
            <a:r>
              <a:rPr spc="-10"/>
              <a:t>implement </a:t>
            </a:r>
            <a:r>
              <a:rPr spc="0"/>
              <a:t>the </a:t>
            </a:r>
            <a:r>
              <a:rPr spc="-10"/>
              <a:t>business decisions derived</a:t>
            </a:r>
            <a:r>
              <a:rPr spc="40"/>
              <a:t> </a:t>
            </a:r>
            <a:r>
              <a:rPr spc="-30"/>
              <a:t>from</a:t>
            </a:r>
          </a:p>
          <a:p>
            <a:pPr marL="1041400" indent="-1028700" algn="l" defTabSz="1828800">
              <a:spcBef>
                <a:spcPts val="4800"/>
              </a:spcBef>
              <a:buClr>
                <a:srgbClr val="F76900"/>
              </a:buClr>
              <a:buSzPct val="100000"/>
              <a:buAutoNum type="arabicPeriod" startAt="1"/>
              <a:tabLst>
                <a:tab pos="1041400" algn="l"/>
                <a:tab pos="1041400" algn="l"/>
              </a:tabLst>
              <a:defRPr spc="-30" sz="5000">
                <a:solidFill>
                  <a:srgbClr val="000E54"/>
                </a:solidFill>
                <a:latin typeface="Calibri"/>
                <a:ea typeface="Calibri"/>
                <a:cs typeface="Calibri"/>
                <a:sym typeface="Calibri"/>
              </a:defRPr>
            </a:pPr>
            <a:r>
              <a:t>Demonstrate </a:t>
            </a:r>
            <a:r>
              <a:rPr spc="-20"/>
              <a:t>communication </a:t>
            </a:r>
            <a:r>
              <a:rPr spc="-10"/>
              <a:t>skills </a:t>
            </a:r>
            <a:r>
              <a:t>regarding </a:t>
            </a:r>
            <a:r>
              <a:rPr spc="-40"/>
              <a:t>data </a:t>
            </a:r>
            <a:r>
              <a:rPr spc="-10"/>
              <a:t>and </a:t>
            </a:r>
            <a:r>
              <a:rPr spc="0"/>
              <a:t>its </a:t>
            </a:r>
            <a:r>
              <a:rPr spc="-10"/>
              <a:t>analysis</a:t>
            </a:r>
            <a:r>
              <a:rPr spc="40"/>
              <a:t> </a:t>
            </a:r>
            <a:r>
              <a:rPr spc="-50"/>
              <a:t>for</a:t>
            </a:r>
          </a:p>
        </p:txBody>
      </p:sp>
      <p:sp>
        <p:nvSpPr>
          <p:cNvPr id="244" name="object 7"/>
          <p:cNvSpPr txBox="1"/>
          <p:nvPr/>
        </p:nvSpPr>
        <p:spPr>
          <a:xfrm>
            <a:off x="2679701" y="8821928"/>
            <a:ext cx="19046188" cy="64725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12700" algn="l" defTabSz="1828800">
              <a:spcBef>
                <a:spcPts val="200"/>
              </a:spcBef>
              <a:defRPr spc="-20" sz="5000">
                <a:solidFill>
                  <a:srgbClr val="000E54"/>
                </a:solidFill>
                <a:latin typeface="Calibri"/>
                <a:ea typeface="Calibri"/>
                <a:cs typeface="Calibri"/>
                <a:sym typeface="Calibri"/>
              </a:defRPr>
            </a:pPr>
            <a:r>
              <a:t>managers, </a:t>
            </a:r>
            <a:r>
              <a:rPr spc="-10"/>
              <a:t>IT </a:t>
            </a:r>
            <a:r>
              <a:rPr spc="-30"/>
              <a:t>professionals, programmers, </a:t>
            </a:r>
            <a:r>
              <a:t>statisticians, </a:t>
            </a:r>
            <a:r>
              <a:rPr spc="-10"/>
              <a:t>and other</a:t>
            </a:r>
            <a:r>
              <a:rPr spc="180"/>
              <a:t> </a:t>
            </a:r>
            <a:r>
              <a:rPr spc="-30"/>
              <a:t>relevant</a:t>
            </a:r>
          </a:p>
        </p:txBody>
      </p:sp>
      <p:sp>
        <p:nvSpPr>
          <p:cNvPr id="245" name="object 8"/>
          <p:cNvSpPr txBox="1"/>
          <p:nvPr/>
        </p:nvSpPr>
        <p:spPr>
          <a:xfrm>
            <a:off x="1650999" y="9459211"/>
            <a:ext cx="19731992" cy="1485455"/>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527050" algn="l" defTabSz="1828800">
              <a:spcBef>
                <a:spcPts val="600"/>
              </a:spcBef>
              <a:defRPr spc="-30" sz="5000">
                <a:solidFill>
                  <a:srgbClr val="000E54"/>
                </a:solidFill>
                <a:latin typeface="Calibri"/>
                <a:ea typeface="Calibri"/>
                <a:cs typeface="Calibri"/>
                <a:sym typeface="Calibri"/>
              </a:defRPr>
            </a:pPr>
            <a:r>
              <a:t>professionals </a:t>
            </a:r>
            <a:r>
              <a:rPr spc="0"/>
              <a:t>in their</a:t>
            </a:r>
            <a:r>
              <a:rPr spc="-10"/>
              <a:t> </a:t>
            </a:r>
            <a:r>
              <a:t>organization.</a:t>
            </a:r>
          </a:p>
          <a:p>
            <a:pPr indent="12700" algn="l" defTabSz="1828800">
              <a:spcBef>
                <a:spcPts val="400"/>
              </a:spcBef>
              <a:tabLst>
                <a:tab pos="1041400" algn="l"/>
              </a:tabLst>
              <a:defRPr spc="-10" sz="5000">
                <a:solidFill>
                  <a:srgbClr val="F76900"/>
                </a:solidFill>
                <a:latin typeface="Calibri"/>
                <a:ea typeface="Calibri"/>
                <a:cs typeface="Calibri"/>
                <a:sym typeface="Calibri"/>
              </a:defRPr>
            </a:pPr>
            <a:r>
              <a:t>7.	</a:t>
            </a:r>
            <a:r>
              <a:rPr spc="-30">
                <a:solidFill>
                  <a:srgbClr val="000E54"/>
                </a:solidFill>
              </a:rPr>
              <a:t>Synthesize </a:t>
            </a:r>
            <a:r>
              <a:rPr spc="0">
                <a:solidFill>
                  <a:srgbClr val="000E54"/>
                </a:solidFill>
              </a:rPr>
              <a:t>the </a:t>
            </a:r>
            <a:r>
              <a:rPr>
                <a:solidFill>
                  <a:srgbClr val="000E54"/>
                </a:solidFill>
              </a:rPr>
              <a:t>ethical dimensions of </a:t>
            </a:r>
            <a:r>
              <a:rPr spc="-40">
                <a:solidFill>
                  <a:srgbClr val="000E54"/>
                </a:solidFill>
              </a:rPr>
              <a:t>data </a:t>
            </a:r>
            <a:r>
              <a:rPr spc="0">
                <a:solidFill>
                  <a:srgbClr val="000E54"/>
                </a:solidFill>
              </a:rPr>
              <a:t>science </a:t>
            </a:r>
            <a:r>
              <a:rPr spc="-20">
                <a:solidFill>
                  <a:srgbClr val="000E54"/>
                </a:solidFill>
              </a:rPr>
              <a:t>practice </a:t>
            </a:r>
            <a:r>
              <a:rPr spc="0">
                <a:solidFill>
                  <a:srgbClr val="000E54"/>
                </a:solidFill>
              </a:rPr>
              <a:t>(e.g.,</a:t>
            </a:r>
            <a:r>
              <a:rPr spc="120">
                <a:solidFill>
                  <a:srgbClr val="000E54"/>
                </a:solidFill>
              </a:rPr>
              <a:t> </a:t>
            </a:r>
            <a:r>
              <a:rPr>
                <a:solidFill>
                  <a:srgbClr val="000E54"/>
                </a:solidFill>
              </a:rPr>
              <a:t>privacy).</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7" name="object 2"/>
          <p:cNvSpPr txBox="1"/>
          <p:nvPr/>
        </p:nvSpPr>
        <p:spPr>
          <a:xfrm>
            <a:off x="1382659" y="5998464"/>
            <a:ext cx="6849110" cy="137368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12700" algn="l" defTabSz="1828800">
              <a:spcBef>
                <a:spcPts val="200"/>
              </a:spcBef>
              <a:defRPr b="1" spc="-20" sz="10800">
                <a:solidFill>
                  <a:srgbClr val="FFFFFF"/>
                </a:solidFill>
                <a:latin typeface="Calibri"/>
                <a:ea typeface="Calibri"/>
                <a:cs typeface="Calibri"/>
                <a:sym typeface="Calibri"/>
              </a:defRPr>
            </a:pPr>
            <a:r>
              <a:t>Objective</a:t>
            </a:r>
            <a:r>
              <a:rPr spc="-170"/>
              <a:t> </a:t>
            </a:r>
            <a:r>
              <a:rPr spc="-10"/>
              <a:t>1:</a:t>
            </a:r>
          </a:p>
        </p:txBody>
      </p:sp>
      <p:sp>
        <p:nvSpPr>
          <p:cNvPr id="248" name="object 3"/>
          <p:cNvSpPr txBox="1"/>
          <p:nvPr/>
        </p:nvSpPr>
        <p:spPr>
          <a:xfrm>
            <a:off x="1382774" y="8296654"/>
            <a:ext cx="9249410" cy="23114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R="10160" indent="12700" algn="l" defTabSz="1828800">
              <a:lnSpc>
                <a:spcPts val="6000"/>
              </a:lnSpc>
              <a:spcBef>
                <a:spcPts val="1000"/>
              </a:spcBef>
              <a:defRPr spc="-10" sz="5600">
                <a:solidFill>
                  <a:srgbClr val="000E54"/>
                </a:solidFill>
                <a:latin typeface="Calibri"/>
                <a:ea typeface="Calibri"/>
                <a:cs typeface="Calibri"/>
                <a:sym typeface="Calibri"/>
              </a:defRPr>
            </a:pPr>
            <a:r>
              <a:t>Describe </a:t>
            </a:r>
            <a:r>
              <a:rPr spc="0"/>
              <a:t>a </a:t>
            </a:r>
            <a:r>
              <a:rPr spc="-30"/>
              <a:t>broad </a:t>
            </a:r>
            <a:r>
              <a:rPr spc="-20"/>
              <a:t>overview </a:t>
            </a:r>
            <a:r>
              <a:t>of  </a:t>
            </a:r>
            <a:r>
              <a:rPr spc="0"/>
              <a:t>the </a:t>
            </a:r>
            <a:r>
              <a:t>major </a:t>
            </a:r>
            <a:r>
              <a:rPr spc="-20"/>
              <a:t>practice </a:t>
            </a:r>
            <a:r>
              <a:rPr spc="-30"/>
              <a:t>areas </a:t>
            </a:r>
            <a:r>
              <a:t>of </a:t>
            </a:r>
            <a:r>
              <a:rPr spc="-40"/>
              <a:t>data  </a:t>
            </a:r>
            <a:r>
              <a:t>science.</a:t>
            </a:r>
          </a:p>
        </p:txBody>
      </p:sp>
      <p:sp>
        <p:nvSpPr>
          <p:cNvPr id="249" name="object 4"/>
          <p:cNvSpPr/>
          <p:nvPr/>
        </p:nvSpPr>
        <p:spPr>
          <a:xfrm>
            <a:off x="12984480" y="-1"/>
            <a:ext cx="11399522" cy="13716000"/>
          </a:xfrm>
          <a:prstGeom prst="rect">
            <a:avLst/>
          </a:prstGeom>
          <a:solidFill>
            <a:srgbClr val="FFFFFF"/>
          </a:solidFill>
          <a:ln w="12700">
            <a:miter lim="400000"/>
          </a:ln>
        </p:spPr>
        <p:txBody>
          <a:bodyPr tIns="91439" bIns="91439"/>
          <a:lstStyle/>
          <a:p>
            <a:pPr algn="l" defTabSz="1828800">
              <a:defRPr sz="3600">
                <a:solidFill>
                  <a:srgbClr val="000000"/>
                </a:solidFill>
                <a:latin typeface="Calibri"/>
                <a:ea typeface="Calibri"/>
                <a:cs typeface="Calibri"/>
                <a:sym typeface="Calibri"/>
              </a:defRPr>
            </a:pPr>
          </a:p>
        </p:txBody>
      </p:sp>
      <p:sp>
        <p:nvSpPr>
          <p:cNvPr id="250" name="object 5"/>
          <p:cNvSpPr/>
          <p:nvPr/>
        </p:nvSpPr>
        <p:spPr>
          <a:xfrm>
            <a:off x="13306085" y="4024333"/>
            <a:ext cx="10883531" cy="5705441"/>
          </a:xfrm>
          <a:prstGeom prst="rect">
            <a:avLst/>
          </a:prstGeom>
          <a:blipFill>
            <a:blip r:embed="rId2"/>
            <a:stretch>
              <a:fillRect/>
            </a:stretch>
          </a:blipFill>
          <a:ln w="12700">
            <a:miter lim="400000"/>
          </a:ln>
        </p:spPr>
        <p:txBody>
          <a:bodyPr tIns="91439" bIns="91439"/>
          <a:lstStyle/>
          <a:p>
            <a:pPr algn="l" defTabSz="1828800">
              <a:defRPr sz="3600">
                <a:solidFill>
                  <a:srgbClr val="000000"/>
                </a:solidFill>
                <a:latin typeface="Calibri"/>
                <a:ea typeface="Calibri"/>
                <a:cs typeface="Calibri"/>
                <a:sym typeface="Calibri"/>
              </a:defRPr>
            </a:pP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2" name="object 2"/>
          <p:cNvSpPr txBox="1"/>
          <p:nvPr/>
        </p:nvSpPr>
        <p:spPr>
          <a:xfrm>
            <a:off x="1651000" y="12881864"/>
            <a:ext cx="2254250" cy="293936"/>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12700" algn="l" defTabSz="1828800">
              <a:spcBef>
                <a:spcPts val="200"/>
              </a:spcBef>
              <a:defRPr spc="-9" sz="2200">
                <a:solidFill>
                  <a:srgbClr val="F76900"/>
                </a:solidFill>
                <a:latin typeface="Calibri"/>
                <a:ea typeface="Calibri"/>
                <a:cs typeface="Calibri"/>
                <a:sym typeface="Calibri"/>
              </a:defRPr>
            </a:pPr>
            <a:r>
              <a:t>Syracuse</a:t>
            </a:r>
            <a:r>
              <a:rPr spc="-110"/>
              <a:t> </a:t>
            </a:r>
            <a:r>
              <a:t>University</a:t>
            </a:r>
          </a:p>
        </p:txBody>
      </p:sp>
      <p:sp>
        <p:nvSpPr>
          <p:cNvPr id="253" name="object 3"/>
          <p:cNvSpPr txBox="1"/>
          <p:nvPr/>
        </p:nvSpPr>
        <p:spPr>
          <a:xfrm>
            <a:off x="22548938" y="12901168"/>
            <a:ext cx="180341" cy="24874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indent="12700" algn="l" defTabSz="1828800">
              <a:spcBef>
                <a:spcPts val="200"/>
              </a:spcBef>
              <a:defRPr sz="2000">
                <a:solidFill>
                  <a:srgbClr val="F76900"/>
                </a:solidFill>
                <a:latin typeface="Calibri"/>
                <a:ea typeface="Calibri"/>
                <a:cs typeface="Calibri"/>
                <a:sym typeface="Calibri"/>
              </a:defRPr>
            </a:lvl1pPr>
          </a:lstStyle>
          <a:p>
            <a:pPr/>
            <a:r>
              <a:t>3</a:t>
            </a:r>
          </a:p>
        </p:txBody>
      </p:sp>
      <p:sp>
        <p:nvSpPr>
          <p:cNvPr id="254" name="object 4"/>
          <p:cNvSpPr/>
          <p:nvPr/>
        </p:nvSpPr>
        <p:spPr>
          <a:xfrm>
            <a:off x="11594592" y="-1"/>
            <a:ext cx="12783313" cy="13716000"/>
          </a:xfrm>
          <a:prstGeom prst="rect">
            <a:avLst/>
          </a:prstGeom>
          <a:blipFill>
            <a:blip r:embed="rId2"/>
            <a:stretch>
              <a:fillRect/>
            </a:stretch>
          </a:blipFill>
          <a:ln w="12700">
            <a:miter lim="400000"/>
          </a:ln>
        </p:spPr>
        <p:txBody>
          <a:bodyPr tIns="91439" bIns="91439"/>
          <a:lstStyle/>
          <a:p>
            <a:pPr algn="l" defTabSz="1828800">
              <a:defRPr sz="3600">
                <a:solidFill>
                  <a:srgbClr val="000000"/>
                </a:solidFill>
                <a:latin typeface="Calibri"/>
                <a:ea typeface="Calibri"/>
                <a:cs typeface="Calibri"/>
                <a:sym typeface="Calibri"/>
              </a:defRPr>
            </a:pPr>
          </a:p>
        </p:txBody>
      </p:sp>
      <p:sp>
        <p:nvSpPr>
          <p:cNvPr id="255" name="object 5"/>
          <p:cNvSpPr/>
          <p:nvPr/>
        </p:nvSpPr>
        <p:spPr>
          <a:xfrm>
            <a:off x="0" y="-1"/>
            <a:ext cx="24384000" cy="13716000"/>
          </a:xfrm>
          <a:prstGeom prst="rect">
            <a:avLst/>
          </a:prstGeom>
          <a:solidFill>
            <a:srgbClr val="FFFFFF"/>
          </a:solidFill>
          <a:ln w="12700">
            <a:miter lim="400000"/>
          </a:ln>
        </p:spPr>
        <p:txBody>
          <a:bodyPr tIns="91439" bIns="91439"/>
          <a:lstStyle/>
          <a:p>
            <a:pPr algn="l" defTabSz="1828800">
              <a:defRPr sz="3600">
                <a:solidFill>
                  <a:srgbClr val="000000"/>
                </a:solidFill>
                <a:latin typeface="Calibri"/>
                <a:ea typeface="Calibri"/>
                <a:cs typeface="Calibri"/>
                <a:sym typeface="Calibri"/>
              </a:defRPr>
            </a:pPr>
          </a:p>
        </p:txBody>
      </p:sp>
      <p:sp>
        <p:nvSpPr>
          <p:cNvPr id="256" name="object 6"/>
          <p:cNvSpPr txBox="1"/>
          <p:nvPr>
            <p:ph type="title"/>
          </p:nvPr>
        </p:nvSpPr>
        <p:spPr>
          <a:xfrm>
            <a:off x="1742076" y="820868"/>
            <a:ext cx="16231018" cy="1884741"/>
          </a:xfrm>
          <a:prstGeom prst="rect">
            <a:avLst/>
          </a:prstGeom>
        </p:spPr>
        <p:txBody>
          <a:bodyPr/>
          <a:lstStyle>
            <a:lvl1pPr indent="9398" defTabSz="1353311">
              <a:spcBef>
                <a:spcPts val="100"/>
              </a:spcBef>
              <a:defRPr spc="-148" sz="6512"/>
            </a:lvl1pPr>
          </a:lstStyle>
          <a:p>
            <a:pPr/>
            <a:r>
              <a:t>Objective 1: Describe a broad overview of the major  practice areas of data science.</a:t>
            </a:r>
          </a:p>
        </p:txBody>
      </p:sp>
      <p:sp>
        <p:nvSpPr>
          <p:cNvPr id="257" name="object 7"/>
          <p:cNvSpPr txBox="1"/>
          <p:nvPr/>
        </p:nvSpPr>
        <p:spPr>
          <a:xfrm>
            <a:off x="1651000" y="2927348"/>
            <a:ext cx="19168626" cy="7842895"/>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R="495300" algn="l" defTabSz="1828800">
              <a:lnSpc>
                <a:spcPct val="79600"/>
              </a:lnSpc>
              <a:spcBef>
                <a:spcPts val="1200"/>
              </a:spcBef>
              <a:tabLst>
                <a:tab pos="609600" algn="l"/>
                <a:tab pos="609600" algn="l"/>
              </a:tabLst>
              <a:defRPr sz="3600">
                <a:solidFill>
                  <a:srgbClr val="000000"/>
                </a:solidFill>
                <a:latin typeface="Calibri"/>
                <a:ea typeface="Calibri"/>
                <a:cs typeface="Calibri"/>
                <a:sym typeface="Calibri"/>
              </a:defRPr>
            </a:pPr>
            <a:endParaRPr spc="-10" sz="4800">
              <a:solidFill>
                <a:srgbClr val="000E54"/>
              </a:solidFill>
            </a:endParaRPr>
          </a:p>
          <a:p>
            <a:pPr marL="622300" marR="495300" indent="-609600" algn="l" defTabSz="1828800">
              <a:lnSpc>
                <a:spcPct val="79600"/>
              </a:lnSpc>
              <a:spcBef>
                <a:spcPts val="1200"/>
              </a:spcBef>
              <a:buClr>
                <a:srgbClr val="F76900"/>
              </a:buClr>
              <a:buSzPct val="100000"/>
              <a:buFont typeface="Arial"/>
              <a:buChar char="•"/>
              <a:tabLst>
                <a:tab pos="609600" algn="l"/>
                <a:tab pos="609600" algn="l"/>
              </a:tabLst>
              <a:defRPr sz="3600">
                <a:solidFill>
                  <a:srgbClr val="000000"/>
                </a:solidFill>
                <a:latin typeface="Calibri"/>
                <a:ea typeface="Calibri"/>
                <a:cs typeface="Calibri"/>
                <a:sym typeface="Calibri"/>
              </a:defRPr>
            </a:pPr>
            <a:r>
              <a:rPr spc="-10" sz="4800">
                <a:solidFill>
                  <a:srgbClr val="000E54"/>
                </a:solidFill>
              </a:rPr>
              <a:t>In simple terms, a data scientist’s job is to analyze data for actionable insights.</a:t>
            </a:r>
            <a:endParaRPr spc="-10" sz="4800">
              <a:solidFill>
                <a:srgbClr val="000E54"/>
              </a:solidFill>
            </a:endParaRPr>
          </a:p>
          <a:p>
            <a:pPr marL="622300" marR="495300" indent="-609600" algn="l" defTabSz="1828800">
              <a:lnSpc>
                <a:spcPct val="79600"/>
              </a:lnSpc>
              <a:spcBef>
                <a:spcPts val="1200"/>
              </a:spcBef>
              <a:buClr>
                <a:srgbClr val="F76900"/>
              </a:buClr>
              <a:buSzPct val="100000"/>
              <a:buFont typeface="Arial"/>
              <a:buChar char="•"/>
              <a:tabLst>
                <a:tab pos="609600" algn="l"/>
                <a:tab pos="609600" algn="l"/>
              </a:tabLst>
              <a:defRPr sz="3600">
                <a:solidFill>
                  <a:srgbClr val="000000"/>
                </a:solidFill>
                <a:latin typeface="Calibri"/>
                <a:ea typeface="Calibri"/>
                <a:cs typeface="Calibri"/>
                <a:sym typeface="Calibri"/>
              </a:defRPr>
            </a:pPr>
            <a:r>
              <a:rPr spc="-10" sz="4800">
                <a:solidFill>
                  <a:srgbClr val="000E54"/>
                </a:solidFill>
              </a:rPr>
              <a:t>Data science is the field of study that combines domain expertise, programming skills, and knowledge of mathematics and statistics to extract meaningful insights from data.</a:t>
            </a:r>
            <a:endParaRPr sz="4800"/>
          </a:p>
          <a:p>
            <a:pPr marL="469900" marR="10160" indent="-457200" algn="l" defTabSz="1828800">
              <a:lnSpc>
                <a:spcPts val="4600"/>
              </a:lnSpc>
              <a:spcBef>
                <a:spcPts val="2200"/>
              </a:spcBef>
              <a:buClr>
                <a:srgbClr val="F76900"/>
              </a:buClr>
              <a:buSzPct val="100000"/>
              <a:buFont typeface="Arial"/>
              <a:buChar char="•"/>
              <a:tabLst>
                <a:tab pos="482600" algn="l"/>
              </a:tabLst>
              <a:defRPr spc="-40" sz="4800">
                <a:solidFill>
                  <a:srgbClr val="000E54"/>
                </a:solidFill>
                <a:latin typeface="Calibri"/>
                <a:ea typeface="Calibri"/>
                <a:cs typeface="Calibri"/>
                <a:sym typeface="Calibri"/>
              </a:defRPr>
            </a:pPr>
            <a:r>
              <a:t>Data science practitioners apply machine learning algorithms to text, images, video, audio, and more to build data related products and services.  </a:t>
            </a:r>
          </a:p>
          <a:p>
            <a:pPr marL="469900" marR="232409" indent="-457200" algn="l" defTabSz="1828800">
              <a:lnSpc>
                <a:spcPts val="4600"/>
              </a:lnSpc>
              <a:spcBef>
                <a:spcPts val="2200"/>
              </a:spcBef>
              <a:buClr>
                <a:srgbClr val="F76900"/>
              </a:buClr>
              <a:buSzPct val="100000"/>
              <a:buFont typeface="Arial"/>
              <a:buChar char="•"/>
              <a:tabLst>
                <a:tab pos="482600" algn="l"/>
              </a:tabLst>
              <a:defRPr spc="-30" sz="4800">
                <a:solidFill>
                  <a:srgbClr val="000E54"/>
                </a:solidFill>
                <a:latin typeface="Calibri"/>
                <a:ea typeface="Calibri"/>
                <a:cs typeface="Calibri"/>
                <a:sym typeface="Calibri"/>
              </a:defRPr>
            </a:pPr>
            <a:r>
              <a:t>In turn, these systems generate actionable insights which ideally will translate business value</a:t>
            </a:r>
          </a:p>
        </p:txBody>
      </p:sp>
      <p:sp>
        <p:nvSpPr>
          <p:cNvPr id="258" name="object 2"/>
          <p:cNvSpPr txBox="1"/>
          <p:nvPr/>
        </p:nvSpPr>
        <p:spPr>
          <a:xfrm>
            <a:off x="1651000" y="12881864"/>
            <a:ext cx="2254250" cy="293936"/>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12700" algn="l" defTabSz="1828800">
              <a:spcBef>
                <a:spcPts val="200"/>
              </a:spcBef>
              <a:defRPr spc="-9" sz="2200">
                <a:solidFill>
                  <a:srgbClr val="F76900"/>
                </a:solidFill>
                <a:latin typeface="Calibri"/>
                <a:ea typeface="Calibri"/>
                <a:cs typeface="Calibri"/>
                <a:sym typeface="Calibri"/>
              </a:defRPr>
            </a:pPr>
            <a:r>
              <a:t>Syracuse</a:t>
            </a:r>
            <a:r>
              <a:rPr spc="-110"/>
              <a:t> </a:t>
            </a:r>
            <a:r>
              <a:t>University</a:t>
            </a:r>
          </a:p>
        </p:txBody>
      </p:sp>
      <p:sp>
        <p:nvSpPr>
          <p:cNvPr id="259" name="object 3"/>
          <p:cNvSpPr txBox="1"/>
          <p:nvPr/>
        </p:nvSpPr>
        <p:spPr>
          <a:xfrm>
            <a:off x="22548938" y="12901168"/>
            <a:ext cx="180341" cy="24874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indent="12700" algn="l" defTabSz="1828800">
              <a:spcBef>
                <a:spcPts val="200"/>
              </a:spcBef>
              <a:defRPr sz="2000">
                <a:solidFill>
                  <a:srgbClr val="F76900"/>
                </a:solidFill>
                <a:latin typeface="Calibri"/>
                <a:ea typeface="Calibri"/>
                <a:cs typeface="Calibri"/>
                <a:sym typeface="Calibri"/>
              </a:defRPr>
            </a:lvl1pPr>
          </a:lstStyle>
          <a:p>
            <a:pPr/>
            <a:r>
              <a:t>9</a:t>
            </a:r>
          </a:p>
        </p:txBody>
      </p:sp>
      <p:sp>
        <p:nvSpPr>
          <p:cNvPr id="260" name="bk object 16"/>
          <p:cNvSpPr/>
          <p:nvPr/>
        </p:nvSpPr>
        <p:spPr>
          <a:xfrm>
            <a:off x="1676399" y="12711690"/>
            <a:ext cx="21031202" cy="25396"/>
          </a:xfrm>
          <a:prstGeom prst="line">
            <a:avLst/>
          </a:prstGeom>
          <a:ln w="12700">
            <a:solidFill>
              <a:srgbClr val="F76900"/>
            </a:solidFill>
          </a:ln>
        </p:spPr>
        <p:txBody>
          <a:bodyPr tIns="91439" bIns="91439"/>
          <a:lstStyle/>
          <a:p>
            <a:pPr algn="l" defTabSz="1828800">
              <a:defRPr sz="3600">
                <a:solidFill>
                  <a:srgbClr val="000000"/>
                </a:solidFill>
                <a:latin typeface="Calibri"/>
                <a:ea typeface="Calibri"/>
                <a:cs typeface="Calibri"/>
                <a:sym typeface="Calibri"/>
              </a:defRPr>
            </a:pP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2" name="object 2"/>
          <p:cNvSpPr txBox="1"/>
          <p:nvPr/>
        </p:nvSpPr>
        <p:spPr>
          <a:xfrm>
            <a:off x="1651000" y="12881864"/>
            <a:ext cx="2254250" cy="293936"/>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12700" algn="l" defTabSz="1828800">
              <a:spcBef>
                <a:spcPts val="200"/>
              </a:spcBef>
              <a:defRPr spc="-9" sz="2200">
                <a:solidFill>
                  <a:srgbClr val="F76900"/>
                </a:solidFill>
                <a:latin typeface="Calibri"/>
                <a:ea typeface="Calibri"/>
                <a:cs typeface="Calibri"/>
                <a:sym typeface="Calibri"/>
              </a:defRPr>
            </a:pPr>
            <a:r>
              <a:t>Syracuse</a:t>
            </a:r>
            <a:r>
              <a:rPr spc="-110"/>
              <a:t> </a:t>
            </a:r>
            <a:r>
              <a:t>University</a:t>
            </a:r>
          </a:p>
        </p:txBody>
      </p:sp>
      <p:sp>
        <p:nvSpPr>
          <p:cNvPr id="263" name="object 3"/>
          <p:cNvSpPr txBox="1"/>
          <p:nvPr/>
        </p:nvSpPr>
        <p:spPr>
          <a:xfrm>
            <a:off x="22548938" y="12901168"/>
            <a:ext cx="180341" cy="24874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indent="12700" algn="l" defTabSz="1828800">
              <a:spcBef>
                <a:spcPts val="200"/>
              </a:spcBef>
              <a:defRPr sz="2000">
                <a:solidFill>
                  <a:srgbClr val="F76900"/>
                </a:solidFill>
                <a:latin typeface="Calibri"/>
                <a:ea typeface="Calibri"/>
                <a:cs typeface="Calibri"/>
                <a:sym typeface="Calibri"/>
              </a:defRPr>
            </a:lvl1pPr>
          </a:lstStyle>
          <a:p>
            <a:pPr/>
            <a:r>
              <a:t>3</a:t>
            </a:r>
          </a:p>
        </p:txBody>
      </p:sp>
      <p:sp>
        <p:nvSpPr>
          <p:cNvPr id="264" name="object 4"/>
          <p:cNvSpPr/>
          <p:nvPr/>
        </p:nvSpPr>
        <p:spPr>
          <a:xfrm>
            <a:off x="11594592" y="-1"/>
            <a:ext cx="12783313" cy="13716000"/>
          </a:xfrm>
          <a:prstGeom prst="rect">
            <a:avLst/>
          </a:prstGeom>
          <a:blipFill>
            <a:blip r:embed="rId2"/>
            <a:stretch>
              <a:fillRect/>
            </a:stretch>
          </a:blipFill>
          <a:ln w="12700">
            <a:miter lim="400000"/>
          </a:ln>
        </p:spPr>
        <p:txBody>
          <a:bodyPr tIns="91439" bIns="91439"/>
          <a:lstStyle/>
          <a:p>
            <a:pPr algn="l" defTabSz="1828800">
              <a:defRPr sz="3600">
                <a:solidFill>
                  <a:srgbClr val="000000"/>
                </a:solidFill>
                <a:latin typeface="Calibri"/>
                <a:ea typeface="Calibri"/>
                <a:cs typeface="Calibri"/>
                <a:sym typeface="Calibri"/>
              </a:defRPr>
            </a:pPr>
          </a:p>
        </p:txBody>
      </p:sp>
      <p:sp>
        <p:nvSpPr>
          <p:cNvPr id="265" name="object 5"/>
          <p:cNvSpPr/>
          <p:nvPr/>
        </p:nvSpPr>
        <p:spPr>
          <a:xfrm>
            <a:off x="0" y="-1"/>
            <a:ext cx="24384000" cy="13716000"/>
          </a:xfrm>
          <a:prstGeom prst="rect">
            <a:avLst/>
          </a:prstGeom>
          <a:solidFill>
            <a:srgbClr val="FFFFFF"/>
          </a:solidFill>
          <a:ln w="12700">
            <a:miter lim="400000"/>
          </a:ln>
        </p:spPr>
        <p:txBody>
          <a:bodyPr tIns="91439" bIns="91439"/>
          <a:lstStyle/>
          <a:p>
            <a:pPr algn="l" defTabSz="1828800">
              <a:defRPr sz="3600">
                <a:solidFill>
                  <a:srgbClr val="000000"/>
                </a:solidFill>
                <a:latin typeface="Calibri"/>
                <a:ea typeface="Calibri"/>
                <a:cs typeface="Calibri"/>
                <a:sym typeface="Calibri"/>
              </a:defRPr>
            </a:pPr>
          </a:p>
        </p:txBody>
      </p:sp>
      <p:sp>
        <p:nvSpPr>
          <p:cNvPr id="266" name="object 6"/>
          <p:cNvSpPr txBox="1"/>
          <p:nvPr>
            <p:ph type="title"/>
          </p:nvPr>
        </p:nvSpPr>
        <p:spPr>
          <a:xfrm>
            <a:off x="1615076" y="770068"/>
            <a:ext cx="16231018" cy="1884741"/>
          </a:xfrm>
          <a:prstGeom prst="rect">
            <a:avLst/>
          </a:prstGeom>
        </p:spPr>
        <p:txBody>
          <a:bodyPr/>
          <a:lstStyle>
            <a:lvl1pPr indent="9398" defTabSz="1353311">
              <a:spcBef>
                <a:spcPts val="100"/>
              </a:spcBef>
              <a:defRPr spc="-148" sz="6512"/>
            </a:lvl1pPr>
          </a:lstStyle>
          <a:p>
            <a:pPr/>
            <a:r>
              <a:t>Objective 1: Describe a broad overview of the major  practice areas of data science.</a:t>
            </a:r>
          </a:p>
        </p:txBody>
      </p:sp>
      <p:sp>
        <p:nvSpPr>
          <p:cNvPr id="267" name="object 7"/>
          <p:cNvSpPr txBox="1"/>
          <p:nvPr/>
        </p:nvSpPr>
        <p:spPr>
          <a:xfrm>
            <a:off x="1549400" y="2597148"/>
            <a:ext cx="19168626" cy="1170686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12700" algn="l" defTabSz="1828800">
              <a:spcBef>
                <a:spcPts val="1800"/>
              </a:spcBef>
              <a:defRPr b="1" spc="-30" sz="6000">
                <a:solidFill>
                  <a:srgbClr val="000E54"/>
                </a:solidFill>
                <a:latin typeface="Calibri"/>
                <a:ea typeface="Calibri"/>
                <a:cs typeface="Calibri"/>
                <a:sym typeface="Calibri"/>
              </a:defRPr>
            </a:pPr>
            <a:r>
              <a:t>What does the work really entail? </a:t>
            </a:r>
            <a:endParaRPr spc="-10" sz="4800"/>
          </a:p>
          <a:p>
            <a:pPr lvl="2" indent="457200" algn="l" defTabSz="914400">
              <a:lnSpc>
                <a:spcPts val="8000"/>
              </a:lnSpc>
              <a:spcBef>
                <a:spcPts val="2000"/>
              </a:spcBef>
              <a:defRPr sz="3000">
                <a:solidFill>
                  <a:srgbClr val="333333"/>
                </a:solidFill>
                <a:latin typeface="Helvetica"/>
                <a:ea typeface="Helvetica"/>
                <a:cs typeface="Helvetica"/>
                <a:sym typeface="Helvetica"/>
              </a:defRPr>
            </a:pPr>
            <a:r>
              <a:rPr spc="-6">
                <a:solidFill>
                  <a:srgbClr val="000E54"/>
                </a:solidFill>
              </a:rPr>
              <a:t>1. Ask the right questions to begin the discovery process</a:t>
            </a:r>
            <a:endParaRPr spc="-6">
              <a:solidFill>
                <a:srgbClr val="000E54"/>
              </a:solidFill>
            </a:endParaRPr>
          </a:p>
          <a:p>
            <a:pPr lvl="2" indent="457200" algn="l" defTabSz="914400">
              <a:lnSpc>
                <a:spcPts val="8000"/>
              </a:lnSpc>
              <a:spcBef>
                <a:spcPts val="2000"/>
              </a:spcBef>
              <a:defRPr sz="3000">
                <a:solidFill>
                  <a:srgbClr val="333333"/>
                </a:solidFill>
                <a:latin typeface="Helvetica"/>
                <a:ea typeface="Helvetica"/>
                <a:cs typeface="Helvetica"/>
                <a:sym typeface="Helvetica"/>
              </a:defRPr>
            </a:pPr>
            <a:r>
              <a:rPr spc="-6">
                <a:solidFill>
                  <a:srgbClr val="000E54"/>
                </a:solidFill>
              </a:rPr>
              <a:t>2. Acquire data</a:t>
            </a:r>
            <a:endParaRPr spc="-6">
              <a:solidFill>
                <a:srgbClr val="000E54"/>
              </a:solidFill>
            </a:endParaRPr>
          </a:p>
          <a:p>
            <a:pPr lvl="2" indent="457200" algn="l" defTabSz="914400">
              <a:lnSpc>
                <a:spcPts val="8000"/>
              </a:lnSpc>
              <a:spcBef>
                <a:spcPts val="2000"/>
              </a:spcBef>
              <a:defRPr sz="3000">
                <a:solidFill>
                  <a:srgbClr val="333333"/>
                </a:solidFill>
                <a:latin typeface="Helvetica"/>
                <a:ea typeface="Helvetica"/>
                <a:cs typeface="Helvetica"/>
                <a:sym typeface="Helvetica"/>
              </a:defRPr>
            </a:pPr>
            <a:r>
              <a:rPr spc="-6">
                <a:solidFill>
                  <a:srgbClr val="000E54"/>
                </a:solidFill>
              </a:rPr>
              <a:t>3. Process and clean the data</a:t>
            </a:r>
            <a:endParaRPr spc="-6">
              <a:solidFill>
                <a:srgbClr val="000E54"/>
              </a:solidFill>
            </a:endParaRPr>
          </a:p>
          <a:p>
            <a:pPr lvl="2" indent="457200" algn="l" defTabSz="914400">
              <a:lnSpc>
                <a:spcPts val="8000"/>
              </a:lnSpc>
              <a:spcBef>
                <a:spcPts val="2000"/>
              </a:spcBef>
              <a:defRPr sz="3000">
                <a:solidFill>
                  <a:srgbClr val="333333"/>
                </a:solidFill>
                <a:latin typeface="Helvetica"/>
                <a:ea typeface="Helvetica"/>
                <a:cs typeface="Helvetica"/>
                <a:sym typeface="Helvetica"/>
              </a:defRPr>
            </a:pPr>
            <a:r>
              <a:rPr spc="-6">
                <a:solidFill>
                  <a:srgbClr val="000E54"/>
                </a:solidFill>
              </a:rPr>
              <a:t>4. Integrate and store data</a:t>
            </a:r>
            <a:endParaRPr spc="-6">
              <a:solidFill>
                <a:srgbClr val="000E54"/>
              </a:solidFill>
            </a:endParaRPr>
          </a:p>
          <a:p>
            <a:pPr lvl="2" indent="457200" algn="l" defTabSz="914400">
              <a:lnSpc>
                <a:spcPts val="8000"/>
              </a:lnSpc>
              <a:spcBef>
                <a:spcPts val="2000"/>
              </a:spcBef>
              <a:defRPr sz="3000">
                <a:solidFill>
                  <a:srgbClr val="333333"/>
                </a:solidFill>
                <a:latin typeface="Helvetica"/>
                <a:ea typeface="Helvetica"/>
                <a:cs typeface="Helvetica"/>
                <a:sym typeface="Helvetica"/>
              </a:defRPr>
            </a:pPr>
            <a:r>
              <a:rPr spc="-6">
                <a:solidFill>
                  <a:srgbClr val="000E54"/>
                </a:solidFill>
              </a:rPr>
              <a:t>5. Initial data investigation and exploratory data analysis</a:t>
            </a:r>
            <a:endParaRPr spc="-6">
              <a:solidFill>
                <a:srgbClr val="000E54"/>
              </a:solidFill>
            </a:endParaRPr>
          </a:p>
          <a:p>
            <a:pPr lvl="2" indent="457200" algn="l" defTabSz="914400">
              <a:lnSpc>
                <a:spcPts val="8000"/>
              </a:lnSpc>
              <a:spcBef>
                <a:spcPts val="2000"/>
              </a:spcBef>
              <a:defRPr sz="3000">
                <a:solidFill>
                  <a:srgbClr val="333333"/>
                </a:solidFill>
                <a:latin typeface="Helvetica"/>
                <a:ea typeface="Helvetica"/>
                <a:cs typeface="Helvetica"/>
                <a:sym typeface="Helvetica"/>
              </a:defRPr>
            </a:pPr>
            <a:r>
              <a:rPr spc="-6">
                <a:solidFill>
                  <a:srgbClr val="000E54"/>
                </a:solidFill>
              </a:rPr>
              <a:t>6. Choose one or more potential models and algorithms</a:t>
            </a:r>
            <a:endParaRPr spc="-6">
              <a:solidFill>
                <a:srgbClr val="000E54"/>
              </a:solidFill>
            </a:endParaRPr>
          </a:p>
          <a:p>
            <a:pPr lvl="2" indent="457200" algn="l" defTabSz="914400">
              <a:lnSpc>
                <a:spcPts val="8000"/>
              </a:lnSpc>
              <a:spcBef>
                <a:spcPts val="2000"/>
              </a:spcBef>
              <a:defRPr sz="3000">
                <a:solidFill>
                  <a:srgbClr val="333333"/>
                </a:solidFill>
                <a:latin typeface="Helvetica"/>
                <a:ea typeface="Helvetica"/>
                <a:cs typeface="Helvetica"/>
                <a:sym typeface="Helvetica"/>
              </a:defRPr>
            </a:pPr>
            <a:r>
              <a:rPr spc="-6">
                <a:solidFill>
                  <a:srgbClr val="000E54"/>
                </a:solidFill>
              </a:rPr>
              <a:t>7. Apply data science techniques, such as machine learning, statistical modeling, and artificial intelligence</a:t>
            </a:r>
            <a:endParaRPr spc="-6">
              <a:solidFill>
                <a:srgbClr val="000E54"/>
              </a:solidFill>
            </a:endParaRPr>
          </a:p>
          <a:p>
            <a:pPr lvl="2" indent="457200" algn="l" defTabSz="914400">
              <a:lnSpc>
                <a:spcPts val="8000"/>
              </a:lnSpc>
              <a:spcBef>
                <a:spcPts val="2000"/>
              </a:spcBef>
              <a:defRPr sz="3000">
                <a:solidFill>
                  <a:srgbClr val="333333"/>
                </a:solidFill>
                <a:latin typeface="Helvetica"/>
                <a:ea typeface="Helvetica"/>
                <a:cs typeface="Helvetica"/>
                <a:sym typeface="Helvetica"/>
              </a:defRPr>
            </a:pPr>
            <a:r>
              <a:rPr spc="-6">
                <a:solidFill>
                  <a:srgbClr val="000E54"/>
                </a:solidFill>
              </a:rPr>
              <a:t>8. Measure and improve results</a:t>
            </a:r>
            <a:endParaRPr spc="-6">
              <a:solidFill>
                <a:srgbClr val="000E54"/>
              </a:solidFill>
            </a:endParaRPr>
          </a:p>
          <a:p>
            <a:pPr lvl="2" indent="457200" algn="l" defTabSz="914400">
              <a:lnSpc>
                <a:spcPts val="8000"/>
              </a:lnSpc>
              <a:spcBef>
                <a:spcPts val="2000"/>
              </a:spcBef>
              <a:defRPr sz="3000">
                <a:solidFill>
                  <a:srgbClr val="333333"/>
                </a:solidFill>
                <a:latin typeface="Helvetica"/>
                <a:ea typeface="Helvetica"/>
                <a:cs typeface="Helvetica"/>
                <a:sym typeface="Helvetica"/>
              </a:defRPr>
            </a:pPr>
            <a:r>
              <a:rPr spc="-6">
                <a:solidFill>
                  <a:srgbClr val="000E54"/>
                </a:solidFill>
              </a:rPr>
              <a:t>9. Present final result to stakeholders</a:t>
            </a:r>
            <a:endParaRPr spc="-6">
              <a:solidFill>
                <a:srgbClr val="000E54"/>
              </a:solidFill>
            </a:endParaRPr>
          </a:p>
          <a:p>
            <a:pPr lvl="2" indent="457200" algn="l" defTabSz="914400">
              <a:lnSpc>
                <a:spcPts val="8000"/>
              </a:lnSpc>
              <a:spcBef>
                <a:spcPts val="2000"/>
              </a:spcBef>
              <a:defRPr sz="3000">
                <a:solidFill>
                  <a:srgbClr val="333333"/>
                </a:solidFill>
                <a:latin typeface="Helvetica"/>
                <a:ea typeface="Helvetica"/>
                <a:cs typeface="Helvetica"/>
                <a:sym typeface="Helvetica"/>
              </a:defRPr>
            </a:pPr>
            <a:r>
              <a:rPr spc="-6">
                <a:solidFill>
                  <a:srgbClr val="000E54"/>
                </a:solidFill>
              </a:rPr>
              <a:t>10. Make adjustments based on feedback</a:t>
            </a:r>
            <a:endParaRPr spc="-6">
              <a:solidFill>
                <a:srgbClr val="000E54"/>
              </a:solidFill>
            </a:endParaRPr>
          </a:p>
          <a:p>
            <a:pPr lvl="2" indent="457200" algn="l" defTabSz="914400">
              <a:lnSpc>
                <a:spcPts val="8000"/>
              </a:lnSpc>
              <a:spcBef>
                <a:spcPts val="2000"/>
              </a:spcBef>
              <a:defRPr sz="3200">
                <a:solidFill>
                  <a:srgbClr val="333333"/>
                </a:solidFill>
                <a:latin typeface="Helvetica"/>
                <a:ea typeface="Helvetica"/>
                <a:cs typeface="Helvetica"/>
                <a:sym typeface="Helvetica"/>
              </a:defRPr>
            </a:pPr>
            <a:r>
              <a:rPr spc="-6" sz="3000">
                <a:solidFill>
                  <a:srgbClr val="000E54"/>
                </a:solidFill>
              </a:rPr>
              <a:t>11. Repeat the process to solve a new problem</a:t>
            </a:r>
            <a:endParaRPr spc="-10" sz="4800">
              <a:solidFill>
                <a:srgbClr val="000E54"/>
              </a:solidFill>
            </a:endParaRPr>
          </a:p>
          <a:p>
            <a:pPr algn="l" defTabSz="914400">
              <a:lnSpc>
                <a:spcPts val="8300"/>
              </a:lnSpc>
              <a:spcBef>
                <a:spcPts val="2000"/>
              </a:spcBef>
              <a:defRPr sz="3200">
                <a:solidFill>
                  <a:srgbClr val="333333"/>
                </a:solidFill>
                <a:latin typeface="Helvetica"/>
                <a:ea typeface="Helvetica"/>
                <a:cs typeface="Helvetica"/>
                <a:sym typeface="Helvetica"/>
              </a:defRPr>
            </a:pPr>
            <a:endParaRPr sz="4800"/>
          </a:p>
        </p:txBody>
      </p:sp>
      <p:sp>
        <p:nvSpPr>
          <p:cNvPr id="268" name="object 2"/>
          <p:cNvSpPr txBox="1"/>
          <p:nvPr/>
        </p:nvSpPr>
        <p:spPr>
          <a:xfrm>
            <a:off x="1651000" y="12881864"/>
            <a:ext cx="2254250" cy="293936"/>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indent="12700" algn="l" defTabSz="1828800">
              <a:spcBef>
                <a:spcPts val="200"/>
              </a:spcBef>
              <a:defRPr spc="-9" sz="2200">
                <a:solidFill>
                  <a:srgbClr val="F76900"/>
                </a:solidFill>
                <a:latin typeface="Calibri"/>
                <a:ea typeface="Calibri"/>
                <a:cs typeface="Calibri"/>
                <a:sym typeface="Calibri"/>
              </a:defRPr>
            </a:pPr>
            <a:r>
              <a:t>Syracuse</a:t>
            </a:r>
            <a:r>
              <a:rPr spc="-110"/>
              <a:t> </a:t>
            </a:r>
            <a:r>
              <a:t>University</a:t>
            </a:r>
          </a:p>
        </p:txBody>
      </p:sp>
      <p:sp>
        <p:nvSpPr>
          <p:cNvPr id="269" name="object 3"/>
          <p:cNvSpPr txBox="1"/>
          <p:nvPr/>
        </p:nvSpPr>
        <p:spPr>
          <a:xfrm>
            <a:off x="22548938" y="12901168"/>
            <a:ext cx="180341" cy="24874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indent="12700" algn="l" defTabSz="1828800">
              <a:spcBef>
                <a:spcPts val="200"/>
              </a:spcBef>
              <a:defRPr sz="2000">
                <a:solidFill>
                  <a:srgbClr val="F76900"/>
                </a:solidFill>
                <a:latin typeface="Calibri"/>
                <a:ea typeface="Calibri"/>
                <a:cs typeface="Calibri"/>
                <a:sym typeface="Calibri"/>
              </a:defRPr>
            </a:lvl1pPr>
          </a:lstStyle>
          <a:p>
            <a:pPr/>
            <a:r>
              <a:t>9</a:t>
            </a:r>
          </a:p>
        </p:txBody>
      </p:sp>
      <p:sp>
        <p:nvSpPr>
          <p:cNvPr id="270" name="bk object 16"/>
          <p:cNvSpPr/>
          <p:nvPr/>
        </p:nvSpPr>
        <p:spPr>
          <a:xfrm>
            <a:off x="1676399" y="12711690"/>
            <a:ext cx="21031202" cy="25396"/>
          </a:xfrm>
          <a:prstGeom prst="line">
            <a:avLst/>
          </a:prstGeom>
          <a:ln w="12700">
            <a:solidFill>
              <a:srgbClr val="F76900"/>
            </a:solidFill>
          </a:ln>
        </p:spPr>
        <p:txBody>
          <a:bodyPr tIns="91439" bIns="91439"/>
          <a:lstStyle/>
          <a:p>
            <a:pPr algn="l" defTabSz="1828800">
              <a:defRPr sz="3600">
                <a:solidFill>
                  <a:srgbClr val="000000"/>
                </a:solidFill>
                <a:latin typeface="Calibri"/>
                <a:ea typeface="Calibri"/>
                <a:cs typeface="Calibri"/>
                <a:sym typeface="Calibri"/>
              </a:defRPr>
            </a:pP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21_BasicWhite">
  <a:themeElements>
    <a:clrScheme name="21_BasicWhite">
      <a:dk1>
        <a:srgbClr val="5E5E5E"/>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